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Archive" panose="020B0604020202020204" charset="0"/>
      <p:regular r:id="rId20"/>
    </p:embeddedFont>
    <p:embeddedFont>
      <p:font typeface="Archivo Narrow" panose="020B0604020202020204" charset="0"/>
      <p:regular r:id="rId21"/>
    </p:embeddedFont>
    <p:embeddedFont>
      <p:font typeface="Archivo Narrow Bold" panose="020B0604020202020204" charset="0"/>
      <p:regular r:id="rId22"/>
    </p:embeddedFont>
    <p:embeddedFont>
      <p:font typeface="HK Grotesk" panose="020B0604020202020204" charset="0"/>
      <p:regular r:id="rId23"/>
    </p:embeddedFont>
    <p:embeddedFont>
      <p:font typeface="HK Grotesk Bold" panose="020B0604020202020204" charset="0"/>
      <p:regular r:id="rId24"/>
    </p:embeddedFont>
    <p:embeddedFont>
      <p:font typeface="HK Grotesk Light" panose="020B0604020202020204" charset="0"/>
      <p:regular r:id="rId25"/>
    </p:embeddedFont>
    <p:embeddedFont>
      <p:font typeface="HK Grotesk Semi-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9" d="100"/>
          <a:sy n="69" d="100"/>
        </p:scale>
        <p:origin x="84" y="19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svg>
</file>

<file path=ppt/media/image7.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12.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B234E"/>
        </a:solidFill>
        <a:effectLst/>
      </p:bgPr>
    </p:bg>
    <p:spTree>
      <p:nvGrpSpPr>
        <p:cNvPr id="1" name=""/>
        <p:cNvGrpSpPr/>
        <p:nvPr/>
      </p:nvGrpSpPr>
      <p:grpSpPr>
        <a:xfrm>
          <a:off x="0" y="0"/>
          <a:ext cx="0" cy="0"/>
          <a:chOff x="0" y="0"/>
          <a:chExt cx="0" cy="0"/>
        </a:xfrm>
      </p:grpSpPr>
      <p:sp>
        <p:nvSpPr>
          <p:cNvPr id="4" name="TextBox 4"/>
          <p:cNvSpPr txBox="1"/>
          <p:nvPr/>
        </p:nvSpPr>
        <p:spPr>
          <a:xfrm>
            <a:off x="421819" y="9703842"/>
            <a:ext cx="7759141" cy="363855"/>
          </a:xfrm>
          <a:prstGeom prst="rect">
            <a:avLst/>
          </a:prstGeom>
        </p:spPr>
        <p:txBody>
          <a:bodyPr lIns="0" tIns="0" rIns="0" bIns="0" rtlCol="0" anchor="t">
            <a:spAutoFit/>
          </a:bodyPr>
          <a:lstStyle/>
          <a:p>
            <a:pPr marL="0" lvl="0" indent="0" algn="l">
              <a:lnSpc>
                <a:spcPts val="2700"/>
              </a:lnSpc>
            </a:pPr>
            <a:r>
              <a:rPr lang="en-US" sz="2700">
                <a:solidFill>
                  <a:srgbClr val="FFFFFF"/>
                </a:solidFill>
                <a:latin typeface="HK Grotesk Light"/>
                <a:ea typeface="HK Grotesk Light"/>
                <a:cs typeface="HK Grotesk Light"/>
                <a:sym typeface="HK Grotesk Light"/>
              </a:rPr>
              <a:t>Software Testing &amp; Reliability / SWE 3102</a:t>
            </a:r>
          </a:p>
        </p:txBody>
      </p:sp>
      <p:grpSp>
        <p:nvGrpSpPr>
          <p:cNvPr id="5" name="Group 5"/>
          <p:cNvGrpSpPr/>
          <p:nvPr/>
        </p:nvGrpSpPr>
        <p:grpSpPr>
          <a:xfrm>
            <a:off x="421819" y="5231538"/>
            <a:ext cx="7942839" cy="2853054"/>
            <a:chOff x="0" y="0"/>
            <a:chExt cx="10590452" cy="3804072"/>
          </a:xfrm>
        </p:grpSpPr>
        <p:sp>
          <p:nvSpPr>
            <p:cNvPr id="6" name="TextBox 6"/>
            <p:cNvSpPr txBox="1"/>
            <p:nvPr/>
          </p:nvSpPr>
          <p:spPr>
            <a:xfrm>
              <a:off x="0" y="0"/>
              <a:ext cx="10590452" cy="558800"/>
            </a:xfrm>
            <a:prstGeom prst="rect">
              <a:avLst/>
            </a:prstGeom>
          </p:spPr>
          <p:txBody>
            <a:bodyPr lIns="0" tIns="0" rIns="0" bIns="0" rtlCol="0" anchor="t">
              <a:spAutoFit/>
            </a:bodyPr>
            <a:lstStyle/>
            <a:p>
              <a:pPr marL="0" lvl="0" indent="0" algn="l">
                <a:lnSpc>
                  <a:spcPts val="3359"/>
                </a:lnSpc>
                <a:spcBef>
                  <a:spcPct val="0"/>
                </a:spcBef>
              </a:pPr>
              <a:r>
                <a:rPr lang="en-US" sz="2799">
                  <a:solidFill>
                    <a:srgbClr val="FFFFFF"/>
                  </a:solidFill>
                  <a:latin typeface="HK Grotesk"/>
                  <a:ea typeface="HK Grotesk"/>
                  <a:cs typeface="HK Grotesk"/>
                  <a:sym typeface="HK Grotesk"/>
                </a:rPr>
                <a:t>Twesigye John Davidson             2023/BSE/146/PS</a:t>
              </a:r>
            </a:p>
          </p:txBody>
        </p:sp>
        <p:sp>
          <p:nvSpPr>
            <p:cNvPr id="7" name="TextBox 7"/>
            <p:cNvSpPr txBox="1"/>
            <p:nvPr/>
          </p:nvSpPr>
          <p:spPr>
            <a:xfrm>
              <a:off x="0" y="806872"/>
              <a:ext cx="10590452" cy="558800"/>
            </a:xfrm>
            <a:prstGeom prst="rect">
              <a:avLst/>
            </a:prstGeom>
          </p:spPr>
          <p:txBody>
            <a:bodyPr lIns="0" tIns="0" rIns="0" bIns="0" rtlCol="0" anchor="t">
              <a:spAutoFit/>
            </a:bodyPr>
            <a:lstStyle/>
            <a:p>
              <a:pPr marL="0" lvl="0" indent="0" algn="l">
                <a:lnSpc>
                  <a:spcPts val="3359"/>
                </a:lnSpc>
                <a:spcBef>
                  <a:spcPct val="0"/>
                </a:spcBef>
              </a:pPr>
              <a:r>
                <a:rPr lang="en-US" sz="2799">
                  <a:solidFill>
                    <a:srgbClr val="FFFFFF"/>
                  </a:solidFill>
                  <a:latin typeface="HK Grotesk"/>
                  <a:ea typeface="HK Grotesk"/>
                  <a:cs typeface="HK Grotesk"/>
                  <a:sym typeface="HK Grotesk"/>
                </a:rPr>
                <a:t>Kagyezaho Eduardo                    2023/BSE/046/PS</a:t>
              </a:r>
            </a:p>
          </p:txBody>
        </p:sp>
        <p:sp>
          <p:nvSpPr>
            <p:cNvPr id="8" name="TextBox 8"/>
            <p:cNvSpPr txBox="1"/>
            <p:nvPr/>
          </p:nvSpPr>
          <p:spPr>
            <a:xfrm>
              <a:off x="0" y="1619672"/>
              <a:ext cx="10590452" cy="558800"/>
            </a:xfrm>
            <a:prstGeom prst="rect">
              <a:avLst/>
            </a:prstGeom>
          </p:spPr>
          <p:txBody>
            <a:bodyPr lIns="0" tIns="0" rIns="0" bIns="0" rtlCol="0" anchor="t">
              <a:spAutoFit/>
            </a:bodyPr>
            <a:lstStyle/>
            <a:p>
              <a:pPr marL="0" lvl="0" indent="0" algn="l">
                <a:lnSpc>
                  <a:spcPts val="3359"/>
                </a:lnSpc>
                <a:spcBef>
                  <a:spcPct val="0"/>
                </a:spcBef>
              </a:pPr>
              <a:r>
                <a:rPr lang="en-US" sz="2799">
                  <a:solidFill>
                    <a:srgbClr val="FFFFFF"/>
                  </a:solidFill>
                  <a:latin typeface="HK Grotesk"/>
                  <a:ea typeface="HK Grotesk"/>
                  <a:cs typeface="HK Grotesk"/>
                  <a:sym typeface="HK Grotesk"/>
                </a:rPr>
                <a:t>Okiror Mark Gregory                  2023/BSE/130/PS</a:t>
              </a:r>
            </a:p>
          </p:txBody>
        </p:sp>
        <p:sp>
          <p:nvSpPr>
            <p:cNvPr id="9" name="TextBox 9"/>
            <p:cNvSpPr txBox="1"/>
            <p:nvPr/>
          </p:nvSpPr>
          <p:spPr>
            <a:xfrm>
              <a:off x="0" y="2432472"/>
              <a:ext cx="10590452" cy="579475"/>
            </a:xfrm>
            <a:prstGeom prst="rect">
              <a:avLst/>
            </a:prstGeom>
          </p:spPr>
          <p:txBody>
            <a:bodyPr lIns="0" tIns="0" rIns="0" bIns="0" rtlCol="0" anchor="t">
              <a:spAutoFit/>
            </a:bodyPr>
            <a:lstStyle/>
            <a:p>
              <a:pPr marL="0" lvl="0" indent="0" algn="l">
                <a:lnSpc>
                  <a:spcPts val="3359"/>
                </a:lnSpc>
                <a:spcBef>
                  <a:spcPct val="0"/>
                </a:spcBef>
              </a:pPr>
              <a:r>
                <a:rPr lang="en-US" sz="2799" dirty="0">
                  <a:solidFill>
                    <a:srgbClr val="FFFFFF"/>
                  </a:solidFill>
                  <a:latin typeface="HK Grotesk"/>
                  <a:ea typeface="HK Grotesk"/>
                  <a:cs typeface="HK Grotesk"/>
                  <a:sym typeface="HK Grotesk"/>
                </a:rPr>
                <a:t>Nimusiima Alvin                          2023/BSE/112/PS</a:t>
              </a:r>
            </a:p>
          </p:txBody>
        </p:sp>
        <p:sp>
          <p:nvSpPr>
            <p:cNvPr id="10" name="TextBox 10"/>
            <p:cNvSpPr txBox="1"/>
            <p:nvPr/>
          </p:nvSpPr>
          <p:spPr>
            <a:xfrm>
              <a:off x="0" y="3245272"/>
              <a:ext cx="10590452" cy="558800"/>
            </a:xfrm>
            <a:prstGeom prst="rect">
              <a:avLst/>
            </a:prstGeom>
          </p:spPr>
          <p:txBody>
            <a:bodyPr lIns="0" tIns="0" rIns="0" bIns="0" rtlCol="0" anchor="t">
              <a:spAutoFit/>
            </a:bodyPr>
            <a:lstStyle/>
            <a:p>
              <a:pPr marL="0" lvl="0" indent="0" algn="l">
                <a:lnSpc>
                  <a:spcPts val="3359"/>
                </a:lnSpc>
                <a:spcBef>
                  <a:spcPct val="0"/>
                </a:spcBef>
              </a:pPr>
              <a:r>
                <a:rPr lang="en-US" sz="2799">
                  <a:solidFill>
                    <a:srgbClr val="FFFFFF"/>
                  </a:solidFill>
                  <a:latin typeface="HK Grotesk"/>
                  <a:ea typeface="HK Grotesk"/>
                  <a:cs typeface="HK Grotesk"/>
                  <a:sym typeface="HK Grotesk"/>
                </a:rPr>
                <a:t>Arimu Mariam                             2023/BSE/021/PS</a:t>
              </a:r>
            </a:p>
          </p:txBody>
        </p:sp>
      </p:grpSp>
      <p:sp>
        <p:nvSpPr>
          <p:cNvPr id="11" name="TextBox 11"/>
          <p:cNvSpPr txBox="1"/>
          <p:nvPr/>
        </p:nvSpPr>
        <p:spPr>
          <a:xfrm>
            <a:off x="421819" y="2316708"/>
            <a:ext cx="6886575" cy="2508250"/>
          </a:xfrm>
          <a:prstGeom prst="rect">
            <a:avLst/>
          </a:prstGeom>
        </p:spPr>
        <p:txBody>
          <a:bodyPr lIns="0" tIns="0" rIns="0" bIns="0" rtlCol="0" anchor="t">
            <a:spAutoFit/>
          </a:bodyPr>
          <a:lstStyle/>
          <a:p>
            <a:pPr marL="0" lvl="0" indent="0" algn="l">
              <a:lnSpc>
                <a:spcPts val="6500"/>
              </a:lnSpc>
            </a:pPr>
            <a:r>
              <a:rPr lang="en-US" sz="6500" spc="-130">
                <a:solidFill>
                  <a:srgbClr val="FFFFFF"/>
                </a:solidFill>
                <a:latin typeface="Archive"/>
                <a:ea typeface="Archive"/>
                <a:cs typeface="Archive"/>
                <a:sym typeface="Archive"/>
              </a:rPr>
              <a:t>Predicting Future Reliability</a:t>
            </a:r>
          </a:p>
        </p:txBody>
      </p:sp>
      <p:sp>
        <p:nvSpPr>
          <p:cNvPr id="12" name="AutoShape 12"/>
          <p:cNvSpPr/>
          <p:nvPr/>
        </p:nvSpPr>
        <p:spPr>
          <a:xfrm>
            <a:off x="0" y="9589542"/>
            <a:ext cx="9296400" cy="0"/>
          </a:xfrm>
          <a:prstGeom prst="line">
            <a:avLst/>
          </a:prstGeom>
          <a:ln w="19050" cap="flat">
            <a:solidFill>
              <a:srgbClr val="FFFFFF"/>
            </a:solidFill>
            <a:prstDash val="solid"/>
            <a:headEnd type="none" w="sm" len="sm"/>
            <a:tailEnd type="none" w="sm" len="sm"/>
          </a:ln>
        </p:spPr>
      </p:sp>
      <p:pic>
        <p:nvPicPr>
          <p:cNvPr id="16" name="Picture 15" descr="A computer with a screen on&#10;&#10;AI-generated content may be incorrect.">
            <a:extLst>
              <a:ext uri="{FF2B5EF4-FFF2-40B4-BE49-F238E27FC236}">
                <a16:creationId xmlns:a16="http://schemas.microsoft.com/office/drawing/2014/main" id="{554377B8-548E-33E3-3CA5-001AADBF203A}"/>
              </a:ext>
            </a:extLst>
          </p:cNvPr>
          <p:cNvPicPr>
            <a:picLocks noChangeAspect="1"/>
          </p:cNvPicPr>
          <p:nvPr/>
        </p:nvPicPr>
        <p:blipFill>
          <a:blip r:embed="rId2">
            <a:extLst>
              <a:ext uri="{28A0092B-C50C-407E-A947-70E740481C1C}">
                <a14:useLocalDpi xmlns:a14="http://schemas.microsoft.com/office/drawing/2010/main" val="0"/>
              </a:ext>
            </a:extLst>
          </a:blip>
          <a:srcRect l="38253" t="11509" r="-38253" b="6352"/>
          <a:stretch>
            <a:fillRect/>
          </a:stretch>
        </p:blipFill>
        <p:spPr>
          <a:xfrm>
            <a:off x="9037326" y="-9000"/>
            <a:ext cx="15041874" cy="1029600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575" y="0"/>
            <a:ext cx="18316575" cy="2491400"/>
            <a:chOff x="0" y="0"/>
            <a:chExt cx="4824119" cy="656171"/>
          </a:xfrm>
        </p:grpSpPr>
        <p:sp>
          <p:nvSpPr>
            <p:cNvPr id="3" name="Freeform 3"/>
            <p:cNvSpPr/>
            <p:nvPr/>
          </p:nvSpPr>
          <p:spPr>
            <a:xfrm>
              <a:off x="0" y="0"/>
              <a:ext cx="4824118" cy="656171"/>
            </a:xfrm>
            <a:custGeom>
              <a:avLst/>
              <a:gdLst/>
              <a:ahLst/>
              <a:cxnLst/>
              <a:rect l="l" t="t" r="r" b="b"/>
              <a:pathLst>
                <a:path w="4824118" h="656171">
                  <a:moveTo>
                    <a:pt x="0" y="0"/>
                  </a:moveTo>
                  <a:lnTo>
                    <a:pt x="4824118" y="0"/>
                  </a:lnTo>
                  <a:lnTo>
                    <a:pt x="4824118" y="656171"/>
                  </a:lnTo>
                  <a:lnTo>
                    <a:pt x="0" y="656171"/>
                  </a:lnTo>
                  <a:close/>
                </a:path>
              </a:pathLst>
            </a:custGeom>
            <a:solidFill>
              <a:srgbClr val="203566"/>
            </a:solidFill>
          </p:spPr>
        </p:sp>
        <p:sp>
          <p:nvSpPr>
            <p:cNvPr id="4" name="TextBox 4"/>
            <p:cNvSpPr txBox="1"/>
            <p:nvPr/>
          </p:nvSpPr>
          <p:spPr>
            <a:xfrm>
              <a:off x="0" y="0"/>
              <a:ext cx="4824119" cy="656171"/>
            </a:xfrm>
            <a:prstGeom prst="rect">
              <a:avLst/>
            </a:prstGeom>
          </p:spPr>
          <p:txBody>
            <a:bodyPr lIns="50800" tIns="50800" rIns="50800" bIns="50800" rtlCol="0" anchor="ctr"/>
            <a:lstStyle/>
            <a:p>
              <a:pPr algn="ctr">
                <a:lnSpc>
                  <a:spcPts val="2879"/>
                </a:lnSpc>
              </a:pPr>
              <a:endParaRPr/>
            </a:p>
          </p:txBody>
        </p:sp>
      </p:grpSp>
      <p:sp>
        <p:nvSpPr>
          <p:cNvPr id="5" name="AutoShape 5"/>
          <p:cNvSpPr/>
          <p:nvPr/>
        </p:nvSpPr>
        <p:spPr>
          <a:xfrm>
            <a:off x="0" y="676275"/>
            <a:ext cx="18288000" cy="0"/>
          </a:xfrm>
          <a:prstGeom prst="line">
            <a:avLst/>
          </a:prstGeom>
          <a:ln w="19050" cap="flat">
            <a:solidFill>
              <a:srgbClr val="FFFFFF"/>
            </a:solidFill>
            <a:prstDash val="solid"/>
            <a:headEnd type="none" w="sm" len="sm"/>
            <a:tailEnd type="none" w="sm" len="sm"/>
          </a:ln>
        </p:spPr>
      </p:sp>
      <p:sp>
        <p:nvSpPr>
          <p:cNvPr id="6" name="AutoShape 6"/>
          <p:cNvSpPr/>
          <p:nvPr/>
        </p:nvSpPr>
        <p:spPr>
          <a:xfrm>
            <a:off x="0" y="9629775"/>
            <a:ext cx="18288000" cy="0"/>
          </a:xfrm>
          <a:prstGeom prst="line">
            <a:avLst/>
          </a:prstGeom>
          <a:ln w="19050" cap="flat">
            <a:solidFill>
              <a:srgbClr val="0B234E"/>
            </a:solidFill>
            <a:prstDash val="solid"/>
            <a:headEnd type="none" w="sm" len="sm"/>
            <a:tailEnd type="none" w="sm" len="sm"/>
          </a:ln>
        </p:spPr>
      </p:sp>
      <p:sp>
        <p:nvSpPr>
          <p:cNvPr id="7" name="Freeform 7"/>
          <p:cNvSpPr/>
          <p:nvPr/>
        </p:nvSpPr>
        <p:spPr>
          <a:xfrm>
            <a:off x="7145937" y="3843542"/>
            <a:ext cx="1561958" cy="1138809"/>
          </a:xfrm>
          <a:custGeom>
            <a:avLst/>
            <a:gdLst/>
            <a:ahLst/>
            <a:cxnLst/>
            <a:rect l="l" t="t" r="r" b="b"/>
            <a:pathLst>
              <a:path w="1561958" h="1138809">
                <a:moveTo>
                  <a:pt x="0" y="0"/>
                </a:moveTo>
                <a:lnTo>
                  <a:pt x="1561959" y="0"/>
                </a:lnTo>
                <a:lnTo>
                  <a:pt x="1561959" y="1138810"/>
                </a:lnTo>
                <a:lnTo>
                  <a:pt x="0" y="11388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2905987" y="3581400"/>
            <a:ext cx="1218438" cy="1562100"/>
          </a:xfrm>
          <a:custGeom>
            <a:avLst/>
            <a:gdLst/>
            <a:ahLst/>
            <a:cxnLst/>
            <a:rect l="l" t="t" r="r" b="b"/>
            <a:pathLst>
              <a:path w="1218438" h="1562100">
                <a:moveTo>
                  <a:pt x="0" y="0"/>
                </a:moveTo>
                <a:lnTo>
                  <a:pt x="1218438" y="0"/>
                </a:lnTo>
                <a:lnTo>
                  <a:pt x="1218438" y="1562100"/>
                </a:lnTo>
                <a:lnTo>
                  <a:pt x="0" y="15621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rot="5400000">
            <a:off x="1758838" y="3575711"/>
            <a:ext cx="928571" cy="1674472"/>
          </a:xfrm>
          <a:custGeom>
            <a:avLst/>
            <a:gdLst/>
            <a:ahLst/>
            <a:cxnLst/>
            <a:rect l="l" t="t" r="r" b="b"/>
            <a:pathLst>
              <a:path w="928571" h="1674472">
                <a:moveTo>
                  <a:pt x="0" y="0"/>
                </a:moveTo>
                <a:lnTo>
                  <a:pt x="928571" y="0"/>
                </a:lnTo>
                <a:lnTo>
                  <a:pt x="928571" y="1674472"/>
                </a:lnTo>
                <a:lnTo>
                  <a:pt x="0" y="167447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0" name="Group 10"/>
          <p:cNvGrpSpPr/>
          <p:nvPr/>
        </p:nvGrpSpPr>
        <p:grpSpPr>
          <a:xfrm>
            <a:off x="1385888" y="5357814"/>
            <a:ext cx="15516225" cy="3400425"/>
            <a:chOff x="0" y="0"/>
            <a:chExt cx="20688300" cy="4533900"/>
          </a:xfrm>
        </p:grpSpPr>
        <p:sp>
          <p:nvSpPr>
            <p:cNvPr id="11" name="TextBox 11"/>
            <p:cNvSpPr txBox="1"/>
            <p:nvPr/>
          </p:nvSpPr>
          <p:spPr>
            <a:xfrm>
              <a:off x="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3F5A9A"/>
                  </a:solidFill>
                  <a:latin typeface="HK Grotesk Semi-Bold"/>
                  <a:ea typeface="HK Grotesk Semi-Bold"/>
                  <a:cs typeface="HK Grotesk Semi-Bold"/>
                  <a:sym typeface="HK Grotesk Semi-Bold"/>
                </a:rPr>
                <a:t>Motivation</a:t>
              </a:r>
            </a:p>
          </p:txBody>
        </p:sp>
        <p:sp>
          <p:nvSpPr>
            <p:cNvPr id="12" name="TextBox 12"/>
            <p:cNvSpPr txBox="1"/>
            <p:nvPr/>
          </p:nvSpPr>
          <p:spPr>
            <a:xfrm>
              <a:off x="0" y="1244600"/>
              <a:ext cx="5346700" cy="2438400"/>
            </a:xfrm>
            <a:prstGeom prst="rect">
              <a:avLst/>
            </a:prstGeom>
          </p:spPr>
          <p:txBody>
            <a:bodyPr lIns="0" tIns="0" rIns="0" bIns="0" rtlCol="0" anchor="t">
              <a:spAutoFit/>
            </a:bodyPr>
            <a:lstStyle/>
            <a:p>
              <a:pPr marL="0" lvl="0" indent="0" algn="l">
                <a:lnSpc>
                  <a:spcPts val="2471"/>
                </a:lnSpc>
                <a:spcBef>
                  <a:spcPct val="0"/>
                </a:spcBef>
              </a:pPr>
              <a:r>
                <a:rPr lang="en-US" sz="2059" u="none" strike="noStrike">
                  <a:solidFill>
                    <a:srgbClr val="0B234E"/>
                  </a:solidFill>
                  <a:latin typeface="HK Grotesk"/>
                  <a:ea typeface="HK Grotesk"/>
                  <a:cs typeface="HK Grotesk"/>
                  <a:sym typeface="HK Grotesk"/>
                </a:rPr>
                <a:t>The need for </a:t>
              </a:r>
              <a:r>
                <a:rPr lang="en-US" sz="2059" b="1" u="none" strike="noStrike">
                  <a:solidFill>
                    <a:srgbClr val="0B234E"/>
                  </a:solidFill>
                  <a:latin typeface="HK Grotesk Bold"/>
                  <a:ea typeface="HK Grotesk Bold"/>
                  <a:cs typeface="HK Grotesk Bold"/>
                  <a:sym typeface="HK Grotesk Bold"/>
                </a:rPr>
                <a:t>enhanced accuracy</a:t>
              </a:r>
              <a:r>
                <a:rPr lang="en-US" sz="2059" u="none" strike="noStrike">
                  <a:solidFill>
                    <a:srgbClr val="0B234E"/>
                  </a:solidFill>
                  <a:latin typeface="HK Grotesk"/>
                  <a:ea typeface="HK Grotesk"/>
                  <a:cs typeface="HK Grotesk"/>
                  <a:sym typeface="HK Grotesk"/>
                </a:rPr>
                <a:t> led to exploring XGBoost, which accommodates complex patterns in the data, improving prediction capabilities for module failures significantly over linear methods.</a:t>
              </a:r>
            </a:p>
          </p:txBody>
        </p:sp>
        <p:sp>
          <p:nvSpPr>
            <p:cNvPr id="13" name="TextBox 13"/>
            <p:cNvSpPr txBox="1"/>
            <p:nvPr/>
          </p:nvSpPr>
          <p:spPr>
            <a:xfrm>
              <a:off x="767080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3F5A9A"/>
                  </a:solidFill>
                  <a:latin typeface="HK Grotesk Semi-Bold"/>
                  <a:ea typeface="HK Grotesk Semi-Bold"/>
                  <a:cs typeface="HK Grotesk Semi-Bold"/>
                  <a:sym typeface="HK Grotesk Semi-Bold"/>
                </a:rPr>
                <a:t>Strengths</a:t>
              </a:r>
            </a:p>
          </p:txBody>
        </p:sp>
        <p:sp>
          <p:nvSpPr>
            <p:cNvPr id="14" name="TextBox 14"/>
            <p:cNvSpPr txBox="1"/>
            <p:nvPr/>
          </p:nvSpPr>
          <p:spPr>
            <a:xfrm>
              <a:off x="7670800" y="1282700"/>
              <a:ext cx="5346700" cy="3251200"/>
            </a:xfrm>
            <a:prstGeom prst="rect">
              <a:avLst/>
            </a:prstGeom>
          </p:spPr>
          <p:txBody>
            <a:bodyPr lIns="0" tIns="0" rIns="0" bIns="0" rtlCol="0" anchor="t">
              <a:spAutoFit/>
            </a:bodyPr>
            <a:lstStyle/>
            <a:p>
              <a:pPr marL="0" lvl="0" indent="0" algn="l">
                <a:lnSpc>
                  <a:spcPts val="2471"/>
                </a:lnSpc>
                <a:spcBef>
                  <a:spcPct val="0"/>
                </a:spcBef>
              </a:pPr>
              <a:r>
                <a:rPr lang="en-US" sz="2059" u="none" strike="noStrike">
                  <a:solidFill>
                    <a:srgbClr val="0B234E"/>
                  </a:solidFill>
                  <a:latin typeface="HK Grotesk"/>
                  <a:ea typeface="HK Grotesk"/>
                  <a:cs typeface="HK Grotesk"/>
                  <a:sym typeface="HK Grotesk"/>
                </a:rPr>
                <a:t>XGBoost excels at handling intricate relationships within large datasets, providing </a:t>
              </a:r>
              <a:r>
                <a:rPr lang="en-US" sz="2059" b="1" u="none" strike="noStrike">
                  <a:solidFill>
                    <a:srgbClr val="0B234E"/>
                  </a:solidFill>
                  <a:latin typeface="HK Grotesk Bold"/>
                  <a:ea typeface="HK Grotesk Bold"/>
                  <a:cs typeface="HK Grotesk Bold"/>
                  <a:sym typeface="HK Grotesk Bold"/>
                </a:rPr>
                <a:t>higher accuracy</a:t>
              </a:r>
              <a:r>
                <a:rPr lang="en-US" sz="2059" u="none" strike="noStrike">
                  <a:solidFill>
                    <a:srgbClr val="0B234E"/>
                  </a:solidFill>
                  <a:latin typeface="HK Grotesk"/>
                  <a:ea typeface="HK Grotesk"/>
                  <a:cs typeface="HK Grotesk"/>
                  <a:sym typeface="HK Grotesk"/>
                </a:rPr>
                <a:t> than simpler models while effectively managing overfitting through built-in regularization techniques and feature importance evaluations.</a:t>
              </a:r>
            </a:p>
          </p:txBody>
        </p:sp>
        <p:sp>
          <p:nvSpPr>
            <p:cNvPr id="15" name="TextBox 15"/>
            <p:cNvSpPr txBox="1"/>
            <p:nvPr/>
          </p:nvSpPr>
          <p:spPr>
            <a:xfrm>
              <a:off x="1534160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3F5A9A"/>
                  </a:solidFill>
                  <a:latin typeface="HK Grotesk Semi-Bold"/>
                  <a:ea typeface="HK Grotesk Semi-Bold"/>
                  <a:cs typeface="HK Grotesk Semi-Bold"/>
                  <a:sym typeface="HK Grotesk Semi-Bold"/>
                </a:rPr>
                <a:t>Limitations</a:t>
              </a:r>
            </a:p>
          </p:txBody>
        </p:sp>
        <p:sp>
          <p:nvSpPr>
            <p:cNvPr id="16" name="TextBox 16"/>
            <p:cNvSpPr txBox="1"/>
            <p:nvPr/>
          </p:nvSpPr>
          <p:spPr>
            <a:xfrm>
              <a:off x="15341600" y="1244600"/>
              <a:ext cx="5346700" cy="2438400"/>
            </a:xfrm>
            <a:prstGeom prst="rect">
              <a:avLst/>
            </a:prstGeom>
          </p:spPr>
          <p:txBody>
            <a:bodyPr lIns="0" tIns="0" rIns="0" bIns="0" rtlCol="0" anchor="t">
              <a:spAutoFit/>
            </a:bodyPr>
            <a:lstStyle/>
            <a:p>
              <a:pPr marL="0" lvl="0" indent="0" algn="l">
                <a:lnSpc>
                  <a:spcPts val="2471"/>
                </a:lnSpc>
                <a:spcBef>
                  <a:spcPct val="0"/>
                </a:spcBef>
              </a:pPr>
              <a:r>
                <a:rPr lang="en-US" sz="2059" u="none" strike="noStrike">
                  <a:solidFill>
                    <a:srgbClr val="0B234E"/>
                  </a:solidFill>
                  <a:latin typeface="HK Grotesk"/>
                  <a:ea typeface="HK Grotesk"/>
                  <a:cs typeface="HK Grotesk"/>
                  <a:sym typeface="HK Grotesk"/>
                </a:rPr>
                <a:t>However, XGBoost struggles with </a:t>
              </a:r>
              <a:r>
                <a:rPr lang="en-US" sz="2059" b="1" u="none" strike="noStrike">
                  <a:solidFill>
                    <a:srgbClr val="0B234E"/>
                  </a:solidFill>
                  <a:latin typeface="HK Grotesk Bold"/>
                  <a:ea typeface="HK Grotesk Bold"/>
                  <a:cs typeface="HK Grotesk Bold"/>
                  <a:sym typeface="HK Grotesk Bold"/>
                </a:rPr>
                <a:t>extrapolation</a:t>
              </a:r>
              <a:r>
                <a:rPr lang="en-US" sz="2059" u="none" strike="noStrike">
                  <a:solidFill>
                    <a:srgbClr val="0B234E"/>
                  </a:solidFill>
                  <a:latin typeface="HK Grotesk"/>
                  <a:ea typeface="HK Grotesk"/>
                  <a:cs typeface="HK Grotesk"/>
                  <a:sym typeface="HK Grotesk"/>
                </a:rPr>
                <a:t> beyond the training data range, which can lead to unreliable predictions for future years if not carefully monitored during model deployment.</a:t>
              </a:r>
            </a:p>
          </p:txBody>
        </p:sp>
      </p:grpSp>
      <p:grpSp>
        <p:nvGrpSpPr>
          <p:cNvPr id="17" name="Group 17"/>
          <p:cNvGrpSpPr/>
          <p:nvPr/>
        </p:nvGrpSpPr>
        <p:grpSpPr>
          <a:xfrm>
            <a:off x="1385888" y="1028700"/>
            <a:ext cx="10586302" cy="2209800"/>
            <a:chOff x="0" y="0"/>
            <a:chExt cx="14115069" cy="2946400"/>
          </a:xfrm>
        </p:grpSpPr>
        <p:sp>
          <p:nvSpPr>
            <p:cNvPr id="18" name="TextBox 18"/>
            <p:cNvSpPr txBox="1"/>
            <p:nvPr/>
          </p:nvSpPr>
          <p:spPr>
            <a:xfrm>
              <a:off x="0" y="171450"/>
              <a:ext cx="14115069" cy="1779270"/>
            </a:xfrm>
            <a:prstGeom prst="rect">
              <a:avLst/>
            </a:prstGeom>
          </p:spPr>
          <p:txBody>
            <a:bodyPr lIns="0" tIns="0" rIns="0" bIns="0" rtlCol="0" anchor="t">
              <a:spAutoFit/>
            </a:bodyPr>
            <a:lstStyle/>
            <a:p>
              <a:pPr marL="0" lvl="0" indent="0" algn="l">
                <a:lnSpc>
                  <a:spcPts val="9600"/>
                </a:lnSpc>
              </a:pPr>
              <a:r>
                <a:rPr lang="en-US" sz="9600" spc="-192">
                  <a:solidFill>
                    <a:srgbClr val="FFFFFF"/>
                  </a:solidFill>
                  <a:latin typeface="Archivo Narrow"/>
                  <a:ea typeface="Archivo Narrow"/>
                  <a:cs typeface="Archivo Narrow"/>
                  <a:sym typeface="Archivo Narrow"/>
                </a:rPr>
                <a:t>XGBoost Approach</a:t>
              </a:r>
            </a:p>
          </p:txBody>
        </p:sp>
        <p:sp>
          <p:nvSpPr>
            <p:cNvPr id="19" name="TextBox 19"/>
            <p:cNvSpPr txBox="1"/>
            <p:nvPr/>
          </p:nvSpPr>
          <p:spPr>
            <a:xfrm>
              <a:off x="0" y="2387600"/>
              <a:ext cx="14115069"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3F5A9A"/>
                  </a:solidFill>
                  <a:latin typeface="HK Grotesk Semi-Bold"/>
                  <a:ea typeface="HK Grotesk Semi-Bold"/>
                  <a:cs typeface="HK Grotesk Semi-Bold"/>
                  <a:sym typeface="HK Grotesk Semi-Bold"/>
                </a:rPr>
                <a:t>Exploring Nonlinear Modeling Capabilities</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575" y="0"/>
            <a:ext cx="18316575" cy="2491400"/>
            <a:chOff x="0" y="0"/>
            <a:chExt cx="4824119" cy="656171"/>
          </a:xfrm>
        </p:grpSpPr>
        <p:sp>
          <p:nvSpPr>
            <p:cNvPr id="3" name="Freeform 3"/>
            <p:cNvSpPr/>
            <p:nvPr/>
          </p:nvSpPr>
          <p:spPr>
            <a:xfrm>
              <a:off x="0" y="0"/>
              <a:ext cx="4824118" cy="656171"/>
            </a:xfrm>
            <a:custGeom>
              <a:avLst/>
              <a:gdLst/>
              <a:ahLst/>
              <a:cxnLst/>
              <a:rect l="l" t="t" r="r" b="b"/>
              <a:pathLst>
                <a:path w="4824118" h="656171">
                  <a:moveTo>
                    <a:pt x="0" y="0"/>
                  </a:moveTo>
                  <a:lnTo>
                    <a:pt x="4824118" y="0"/>
                  </a:lnTo>
                  <a:lnTo>
                    <a:pt x="4824118" y="656171"/>
                  </a:lnTo>
                  <a:lnTo>
                    <a:pt x="0" y="656171"/>
                  </a:lnTo>
                  <a:close/>
                </a:path>
              </a:pathLst>
            </a:custGeom>
            <a:solidFill>
              <a:srgbClr val="203566"/>
            </a:solidFill>
          </p:spPr>
        </p:sp>
        <p:sp>
          <p:nvSpPr>
            <p:cNvPr id="4" name="TextBox 4"/>
            <p:cNvSpPr txBox="1"/>
            <p:nvPr/>
          </p:nvSpPr>
          <p:spPr>
            <a:xfrm>
              <a:off x="0" y="0"/>
              <a:ext cx="4824119" cy="656171"/>
            </a:xfrm>
            <a:prstGeom prst="rect">
              <a:avLst/>
            </a:prstGeom>
          </p:spPr>
          <p:txBody>
            <a:bodyPr lIns="50800" tIns="50800" rIns="50800" bIns="50800" rtlCol="0" anchor="ctr"/>
            <a:lstStyle/>
            <a:p>
              <a:pPr algn="ctr">
                <a:lnSpc>
                  <a:spcPts val="2879"/>
                </a:lnSpc>
              </a:pPr>
              <a:endParaRPr/>
            </a:p>
          </p:txBody>
        </p:sp>
      </p:grpSp>
      <p:sp>
        <p:nvSpPr>
          <p:cNvPr id="5" name="AutoShape 5"/>
          <p:cNvSpPr/>
          <p:nvPr/>
        </p:nvSpPr>
        <p:spPr>
          <a:xfrm>
            <a:off x="0" y="676275"/>
            <a:ext cx="18288000" cy="0"/>
          </a:xfrm>
          <a:prstGeom prst="line">
            <a:avLst/>
          </a:prstGeom>
          <a:ln w="19050" cap="flat">
            <a:solidFill>
              <a:srgbClr val="FFFFFF"/>
            </a:solidFill>
            <a:prstDash val="solid"/>
            <a:headEnd type="none" w="sm" len="sm"/>
            <a:tailEnd type="none" w="sm" len="sm"/>
          </a:ln>
        </p:spPr>
      </p:sp>
      <p:sp>
        <p:nvSpPr>
          <p:cNvPr id="6" name="AutoShape 6"/>
          <p:cNvSpPr/>
          <p:nvPr/>
        </p:nvSpPr>
        <p:spPr>
          <a:xfrm>
            <a:off x="0" y="9629775"/>
            <a:ext cx="18288000" cy="0"/>
          </a:xfrm>
          <a:prstGeom prst="line">
            <a:avLst/>
          </a:prstGeom>
          <a:ln w="19050" cap="flat">
            <a:solidFill>
              <a:srgbClr val="0B234E"/>
            </a:solidFill>
            <a:prstDash val="solid"/>
            <a:headEnd type="none" w="sm" len="sm"/>
            <a:tailEnd type="none" w="sm" len="sm"/>
          </a:ln>
        </p:spPr>
      </p:sp>
      <p:sp>
        <p:nvSpPr>
          <p:cNvPr id="7" name="Freeform 7"/>
          <p:cNvSpPr/>
          <p:nvPr/>
        </p:nvSpPr>
        <p:spPr>
          <a:xfrm>
            <a:off x="7063583" y="3461211"/>
            <a:ext cx="2815209" cy="1682289"/>
          </a:xfrm>
          <a:custGeom>
            <a:avLst/>
            <a:gdLst/>
            <a:ahLst/>
            <a:cxnLst/>
            <a:rect l="l" t="t" r="r" b="b"/>
            <a:pathLst>
              <a:path w="2815209" h="1682289">
                <a:moveTo>
                  <a:pt x="0" y="0"/>
                </a:moveTo>
                <a:lnTo>
                  <a:pt x="2815209" y="0"/>
                </a:lnTo>
                <a:lnTo>
                  <a:pt x="2815209" y="1682289"/>
                </a:lnTo>
                <a:lnTo>
                  <a:pt x="0" y="168228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rot="5400000">
            <a:off x="1450374" y="3382437"/>
            <a:ext cx="1647690" cy="1805238"/>
          </a:xfrm>
          <a:custGeom>
            <a:avLst/>
            <a:gdLst/>
            <a:ahLst/>
            <a:cxnLst/>
            <a:rect l="l" t="t" r="r" b="b"/>
            <a:pathLst>
              <a:path w="1647690" h="1805238">
                <a:moveTo>
                  <a:pt x="0" y="0"/>
                </a:moveTo>
                <a:lnTo>
                  <a:pt x="1647690" y="0"/>
                </a:lnTo>
                <a:lnTo>
                  <a:pt x="1647690" y="1805238"/>
                </a:lnTo>
                <a:lnTo>
                  <a:pt x="0" y="180523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flipH="1">
            <a:off x="13297294" y="2928962"/>
            <a:ext cx="1903173" cy="2214538"/>
          </a:xfrm>
          <a:custGeom>
            <a:avLst/>
            <a:gdLst/>
            <a:ahLst/>
            <a:cxnLst/>
            <a:rect l="l" t="t" r="r" b="b"/>
            <a:pathLst>
              <a:path w="1903173" h="2214538">
                <a:moveTo>
                  <a:pt x="1903173" y="0"/>
                </a:moveTo>
                <a:lnTo>
                  <a:pt x="0" y="0"/>
                </a:lnTo>
                <a:lnTo>
                  <a:pt x="0" y="2214538"/>
                </a:lnTo>
                <a:lnTo>
                  <a:pt x="1903173" y="2214538"/>
                </a:lnTo>
                <a:lnTo>
                  <a:pt x="1903173"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0" name="Group 10"/>
          <p:cNvGrpSpPr/>
          <p:nvPr/>
        </p:nvGrpSpPr>
        <p:grpSpPr>
          <a:xfrm>
            <a:off x="1371600" y="5400675"/>
            <a:ext cx="15516225" cy="3362325"/>
            <a:chOff x="0" y="0"/>
            <a:chExt cx="20688300" cy="4483100"/>
          </a:xfrm>
        </p:grpSpPr>
        <p:sp>
          <p:nvSpPr>
            <p:cNvPr id="11" name="TextBox 11"/>
            <p:cNvSpPr txBox="1"/>
            <p:nvPr/>
          </p:nvSpPr>
          <p:spPr>
            <a:xfrm>
              <a:off x="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3F5A9A"/>
                  </a:solidFill>
                  <a:latin typeface="HK Grotesk Semi-Bold"/>
                  <a:ea typeface="HK Grotesk Semi-Bold"/>
                  <a:cs typeface="HK Grotesk Semi-Bold"/>
                  <a:sym typeface="HK Grotesk Semi-Bold"/>
                </a:rPr>
                <a:t>Linear Regression</a:t>
              </a:r>
            </a:p>
          </p:txBody>
        </p:sp>
        <p:sp>
          <p:nvSpPr>
            <p:cNvPr id="12" name="TextBox 12"/>
            <p:cNvSpPr txBox="1"/>
            <p:nvPr/>
          </p:nvSpPr>
          <p:spPr>
            <a:xfrm>
              <a:off x="0" y="1235075"/>
              <a:ext cx="5346700" cy="2752725"/>
            </a:xfrm>
            <a:prstGeom prst="rect">
              <a:avLst/>
            </a:prstGeom>
          </p:spPr>
          <p:txBody>
            <a:bodyPr lIns="0" tIns="0" rIns="0" bIns="0" rtlCol="0" anchor="t">
              <a:spAutoFit/>
            </a:bodyPr>
            <a:lstStyle/>
            <a:p>
              <a:pPr marL="0" lvl="0" indent="0" algn="l">
                <a:lnSpc>
                  <a:spcPts val="2772"/>
                </a:lnSpc>
                <a:spcBef>
                  <a:spcPct val="0"/>
                </a:spcBef>
              </a:pPr>
              <a:r>
                <a:rPr lang="en-US" sz="2310" u="none" strike="noStrike">
                  <a:solidFill>
                    <a:srgbClr val="0B234E"/>
                  </a:solidFill>
                  <a:latin typeface="HK Grotesk"/>
                  <a:ea typeface="HK Grotesk"/>
                  <a:cs typeface="HK Grotesk"/>
                  <a:sym typeface="HK Grotesk"/>
                </a:rPr>
                <a:t>The linear regression approach is favored for its </a:t>
              </a:r>
              <a:r>
                <a:rPr lang="en-US" sz="2310" b="1" u="none" strike="noStrike">
                  <a:solidFill>
                    <a:srgbClr val="0B234E"/>
                  </a:solidFill>
                  <a:latin typeface="HK Grotesk Bold"/>
                  <a:ea typeface="HK Grotesk Bold"/>
                  <a:cs typeface="HK Grotesk Bold"/>
                  <a:sym typeface="HK Grotesk Bold"/>
                </a:rPr>
                <a:t>simplicity and interpretability</a:t>
              </a:r>
              <a:r>
                <a:rPr lang="en-US" sz="2310" u="none" strike="noStrike">
                  <a:solidFill>
                    <a:srgbClr val="0B234E"/>
                  </a:solidFill>
                  <a:latin typeface="HK Grotesk"/>
                  <a:ea typeface="HK Grotesk"/>
                  <a:cs typeface="HK Grotesk"/>
                  <a:sym typeface="HK Grotesk"/>
                </a:rPr>
                <a:t>, providing a solid baseline model that is easy for stakeholders to understand and communicate.</a:t>
              </a:r>
            </a:p>
          </p:txBody>
        </p:sp>
        <p:sp>
          <p:nvSpPr>
            <p:cNvPr id="13" name="TextBox 13"/>
            <p:cNvSpPr txBox="1"/>
            <p:nvPr/>
          </p:nvSpPr>
          <p:spPr>
            <a:xfrm>
              <a:off x="767080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3F5A9A"/>
                  </a:solidFill>
                  <a:latin typeface="HK Grotesk Semi-Bold"/>
                  <a:ea typeface="HK Grotesk Semi-Bold"/>
                  <a:cs typeface="HK Grotesk Semi-Bold"/>
                  <a:sym typeface="HK Grotesk Semi-Bold"/>
                </a:rPr>
                <a:t>XGBoost Method</a:t>
              </a:r>
            </a:p>
          </p:txBody>
        </p:sp>
        <p:sp>
          <p:nvSpPr>
            <p:cNvPr id="14" name="TextBox 14"/>
            <p:cNvSpPr txBox="1"/>
            <p:nvPr/>
          </p:nvSpPr>
          <p:spPr>
            <a:xfrm>
              <a:off x="7670800" y="1273175"/>
              <a:ext cx="5346700" cy="3209925"/>
            </a:xfrm>
            <a:prstGeom prst="rect">
              <a:avLst/>
            </a:prstGeom>
          </p:spPr>
          <p:txBody>
            <a:bodyPr lIns="0" tIns="0" rIns="0" bIns="0" rtlCol="0" anchor="t">
              <a:spAutoFit/>
            </a:bodyPr>
            <a:lstStyle/>
            <a:p>
              <a:pPr marL="0" lvl="0" indent="0" algn="l">
                <a:lnSpc>
                  <a:spcPts val="2772"/>
                </a:lnSpc>
                <a:spcBef>
                  <a:spcPct val="0"/>
                </a:spcBef>
              </a:pPr>
              <a:r>
                <a:rPr lang="en-US" sz="2310" u="none" strike="noStrike">
                  <a:solidFill>
                    <a:srgbClr val="0B234E"/>
                  </a:solidFill>
                  <a:latin typeface="HK Grotesk"/>
                  <a:ea typeface="HK Grotesk"/>
                  <a:cs typeface="HK Grotesk"/>
                  <a:sym typeface="HK Grotesk"/>
                </a:rPr>
                <a:t>The XGBoost approach allows for exploration of </a:t>
              </a:r>
              <a:r>
                <a:rPr lang="en-US" sz="2310" b="1" u="none" strike="noStrike">
                  <a:solidFill>
                    <a:srgbClr val="0B234E"/>
                  </a:solidFill>
                  <a:latin typeface="HK Grotesk Bold"/>
                  <a:ea typeface="HK Grotesk Bold"/>
                  <a:cs typeface="HK Grotesk Bold"/>
                  <a:sym typeface="HK Grotesk Bold"/>
                </a:rPr>
                <a:t>nonlinear patterns</a:t>
              </a:r>
              <a:r>
                <a:rPr lang="en-US" sz="2310" u="none" strike="noStrike">
                  <a:solidFill>
                    <a:srgbClr val="0B234E"/>
                  </a:solidFill>
                  <a:latin typeface="HK Grotesk"/>
                  <a:ea typeface="HK Grotesk"/>
                  <a:cs typeface="HK Grotesk"/>
                  <a:sym typeface="HK Grotesk"/>
                </a:rPr>
                <a:t>, enhancing accuracy while accommodating complex relationships in historical data, essential for reliable predictions moving forward.</a:t>
              </a:r>
            </a:p>
          </p:txBody>
        </p:sp>
        <p:sp>
          <p:nvSpPr>
            <p:cNvPr id="15" name="TextBox 15"/>
            <p:cNvSpPr txBox="1"/>
            <p:nvPr/>
          </p:nvSpPr>
          <p:spPr>
            <a:xfrm>
              <a:off x="1534160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3F5A9A"/>
                  </a:solidFill>
                  <a:latin typeface="HK Grotesk Semi-Bold"/>
                  <a:ea typeface="HK Grotesk Semi-Bold"/>
                  <a:cs typeface="HK Grotesk Semi-Bold"/>
                  <a:sym typeface="HK Grotesk Semi-Bold"/>
                </a:rPr>
                <a:t>Hybrid Approach</a:t>
              </a:r>
            </a:p>
          </p:txBody>
        </p:sp>
        <p:sp>
          <p:nvSpPr>
            <p:cNvPr id="16" name="TextBox 16"/>
            <p:cNvSpPr txBox="1"/>
            <p:nvPr/>
          </p:nvSpPr>
          <p:spPr>
            <a:xfrm>
              <a:off x="15341600" y="1235075"/>
              <a:ext cx="5346700" cy="3209925"/>
            </a:xfrm>
            <a:prstGeom prst="rect">
              <a:avLst/>
            </a:prstGeom>
          </p:spPr>
          <p:txBody>
            <a:bodyPr lIns="0" tIns="0" rIns="0" bIns="0" rtlCol="0" anchor="t">
              <a:spAutoFit/>
            </a:bodyPr>
            <a:lstStyle/>
            <a:p>
              <a:pPr marL="0" lvl="0" indent="0" algn="l">
                <a:lnSpc>
                  <a:spcPts val="2772"/>
                </a:lnSpc>
                <a:spcBef>
                  <a:spcPct val="0"/>
                </a:spcBef>
              </a:pPr>
              <a:r>
                <a:rPr lang="en-US" sz="2310" u="none" strike="noStrike">
                  <a:solidFill>
                    <a:srgbClr val="0B234E"/>
                  </a:solidFill>
                  <a:latin typeface="HK Grotesk"/>
                  <a:ea typeface="HK Grotesk"/>
                  <a:cs typeface="HK Grotesk"/>
                  <a:sym typeface="HK Grotesk"/>
                </a:rPr>
                <a:t>The hybrid model combines linear regression with XGBoost, optimizing </a:t>
              </a:r>
              <a:r>
                <a:rPr lang="en-US" sz="2310" b="1" u="none" strike="noStrike">
                  <a:solidFill>
                    <a:srgbClr val="0B234E"/>
                  </a:solidFill>
                  <a:latin typeface="HK Grotesk Bold"/>
                  <a:ea typeface="HK Grotesk Bold"/>
                  <a:cs typeface="HK Grotesk Bold"/>
                  <a:sym typeface="HK Grotesk Bold"/>
                </a:rPr>
                <a:t>extrapolation and flexibility</a:t>
              </a:r>
              <a:r>
                <a:rPr lang="en-US" sz="2310" u="none" strike="noStrike">
                  <a:solidFill>
                    <a:srgbClr val="0B234E"/>
                  </a:solidFill>
                  <a:latin typeface="HK Grotesk"/>
                  <a:ea typeface="HK Grotesk"/>
                  <a:cs typeface="HK Grotesk"/>
                  <a:sym typeface="HK Grotesk"/>
                </a:rPr>
                <a:t>, thereby achieving a balanced forecast that is both interpretable and robust against varying data trends.</a:t>
              </a:r>
            </a:p>
          </p:txBody>
        </p:sp>
      </p:grpSp>
      <p:grpSp>
        <p:nvGrpSpPr>
          <p:cNvPr id="17" name="Group 17"/>
          <p:cNvGrpSpPr/>
          <p:nvPr/>
        </p:nvGrpSpPr>
        <p:grpSpPr>
          <a:xfrm>
            <a:off x="1371600" y="1028700"/>
            <a:ext cx="9637195" cy="2209800"/>
            <a:chOff x="0" y="0"/>
            <a:chExt cx="12849594" cy="2946400"/>
          </a:xfrm>
        </p:grpSpPr>
        <p:sp>
          <p:nvSpPr>
            <p:cNvPr id="18" name="TextBox 18"/>
            <p:cNvSpPr txBox="1"/>
            <p:nvPr/>
          </p:nvSpPr>
          <p:spPr>
            <a:xfrm>
              <a:off x="0" y="171450"/>
              <a:ext cx="12849594" cy="1779270"/>
            </a:xfrm>
            <a:prstGeom prst="rect">
              <a:avLst/>
            </a:prstGeom>
          </p:spPr>
          <p:txBody>
            <a:bodyPr lIns="0" tIns="0" rIns="0" bIns="0" rtlCol="0" anchor="t">
              <a:spAutoFit/>
            </a:bodyPr>
            <a:lstStyle/>
            <a:p>
              <a:pPr marL="0" lvl="0" indent="0" algn="l">
                <a:lnSpc>
                  <a:spcPts val="9600"/>
                </a:lnSpc>
              </a:pPr>
              <a:r>
                <a:rPr lang="en-US" sz="9600" spc="-192">
                  <a:solidFill>
                    <a:srgbClr val="FFFFFF"/>
                  </a:solidFill>
                  <a:latin typeface="Archivo Narrow"/>
                  <a:ea typeface="Archivo Narrow"/>
                  <a:cs typeface="Archivo Narrow"/>
                  <a:sym typeface="Archivo Narrow"/>
                </a:rPr>
                <a:t>Hybrid Model Design</a:t>
              </a:r>
            </a:p>
          </p:txBody>
        </p:sp>
        <p:sp>
          <p:nvSpPr>
            <p:cNvPr id="19" name="TextBox 19"/>
            <p:cNvSpPr txBox="1"/>
            <p:nvPr/>
          </p:nvSpPr>
          <p:spPr>
            <a:xfrm>
              <a:off x="0" y="2387600"/>
              <a:ext cx="12849594"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3F5A9A"/>
                  </a:solidFill>
                  <a:latin typeface="HK Grotesk Semi-Bold"/>
                  <a:ea typeface="HK Grotesk Semi-Bold"/>
                  <a:cs typeface="HK Grotesk Semi-Bold"/>
                  <a:sym typeface="HK Grotesk Semi-Bold"/>
                </a:rPr>
                <a:t>Balancing Extrapolation with Accuracy</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0E3E7"/>
        </a:solidFill>
        <a:effectLst/>
      </p:bgPr>
    </p:bg>
    <p:spTree>
      <p:nvGrpSpPr>
        <p:cNvPr id="1" name=""/>
        <p:cNvGrpSpPr/>
        <p:nvPr/>
      </p:nvGrpSpPr>
      <p:grpSpPr>
        <a:xfrm>
          <a:off x="0" y="0"/>
          <a:ext cx="0" cy="0"/>
          <a:chOff x="0" y="0"/>
          <a:chExt cx="0" cy="0"/>
        </a:xfrm>
      </p:grpSpPr>
      <p:grpSp>
        <p:nvGrpSpPr>
          <p:cNvPr id="2" name="Group 2"/>
          <p:cNvGrpSpPr/>
          <p:nvPr/>
        </p:nvGrpSpPr>
        <p:grpSpPr>
          <a:xfrm>
            <a:off x="-14288" y="3933203"/>
            <a:ext cx="18316575" cy="1649451"/>
            <a:chOff x="0" y="0"/>
            <a:chExt cx="4824119" cy="434423"/>
          </a:xfrm>
        </p:grpSpPr>
        <p:sp>
          <p:nvSpPr>
            <p:cNvPr id="3" name="Freeform 3"/>
            <p:cNvSpPr/>
            <p:nvPr/>
          </p:nvSpPr>
          <p:spPr>
            <a:xfrm>
              <a:off x="0" y="0"/>
              <a:ext cx="4824118" cy="434423"/>
            </a:xfrm>
            <a:custGeom>
              <a:avLst/>
              <a:gdLst/>
              <a:ahLst/>
              <a:cxnLst/>
              <a:rect l="l" t="t" r="r" b="b"/>
              <a:pathLst>
                <a:path w="4824118" h="434423">
                  <a:moveTo>
                    <a:pt x="0" y="0"/>
                  </a:moveTo>
                  <a:lnTo>
                    <a:pt x="4824118" y="0"/>
                  </a:lnTo>
                  <a:lnTo>
                    <a:pt x="4824118" y="434423"/>
                  </a:lnTo>
                  <a:lnTo>
                    <a:pt x="0" y="434423"/>
                  </a:lnTo>
                  <a:close/>
                </a:path>
              </a:pathLst>
            </a:custGeom>
            <a:solidFill>
              <a:srgbClr val="203566"/>
            </a:solidFill>
          </p:spPr>
        </p:sp>
        <p:sp>
          <p:nvSpPr>
            <p:cNvPr id="4" name="TextBox 4"/>
            <p:cNvSpPr txBox="1"/>
            <p:nvPr/>
          </p:nvSpPr>
          <p:spPr>
            <a:xfrm>
              <a:off x="0" y="0"/>
              <a:ext cx="4824119" cy="434423"/>
            </a:xfrm>
            <a:prstGeom prst="rect">
              <a:avLst/>
            </a:prstGeom>
          </p:spPr>
          <p:txBody>
            <a:bodyPr lIns="50800" tIns="50800" rIns="50800" bIns="50800" rtlCol="0" anchor="ctr"/>
            <a:lstStyle/>
            <a:p>
              <a:pPr algn="ctr">
                <a:lnSpc>
                  <a:spcPts val="2879"/>
                </a:lnSpc>
              </a:pPr>
              <a:endParaRPr/>
            </a:p>
          </p:txBody>
        </p:sp>
      </p:grpSp>
      <p:grpSp>
        <p:nvGrpSpPr>
          <p:cNvPr id="5" name="Group 5"/>
          <p:cNvGrpSpPr/>
          <p:nvPr/>
        </p:nvGrpSpPr>
        <p:grpSpPr>
          <a:xfrm>
            <a:off x="666750" y="4038600"/>
            <a:ext cx="12639675" cy="2209800"/>
            <a:chOff x="0" y="0"/>
            <a:chExt cx="16852900" cy="2946400"/>
          </a:xfrm>
        </p:grpSpPr>
        <p:sp>
          <p:nvSpPr>
            <p:cNvPr id="6" name="TextBox 6"/>
            <p:cNvSpPr txBox="1"/>
            <p:nvPr/>
          </p:nvSpPr>
          <p:spPr>
            <a:xfrm>
              <a:off x="0" y="171450"/>
              <a:ext cx="16852900" cy="1779270"/>
            </a:xfrm>
            <a:prstGeom prst="rect">
              <a:avLst/>
            </a:prstGeom>
          </p:spPr>
          <p:txBody>
            <a:bodyPr lIns="0" tIns="0" rIns="0" bIns="0" rtlCol="0" anchor="t">
              <a:spAutoFit/>
            </a:bodyPr>
            <a:lstStyle/>
            <a:p>
              <a:pPr marL="0" lvl="0" indent="0" algn="l">
                <a:lnSpc>
                  <a:spcPts val="9600"/>
                </a:lnSpc>
              </a:pPr>
              <a:r>
                <a:rPr lang="en-US" sz="9600" b="1" spc="-192">
                  <a:solidFill>
                    <a:srgbClr val="FFFFFF"/>
                  </a:solidFill>
                  <a:latin typeface="Archivo Narrow Bold"/>
                  <a:ea typeface="Archivo Narrow Bold"/>
                  <a:cs typeface="Archivo Narrow Bold"/>
                  <a:sym typeface="Archivo Narrow Bold"/>
                </a:rPr>
                <a:t>Model Evaluation</a:t>
              </a:r>
            </a:p>
          </p:txBody>
        </p:sp>
        <p:sp>
          <p:nvSpPr>
            <p:cNvPr id="7" name="TextBox 7"/>
            <p:cNvSpPr txBox="1"/>
            <p:nvPr/>
          </p:nvSpPr>
          <p:spPr>
            <a:xfrm>
              <a:off x="0" y="2387600"/>
              <a:ext cx="16852900" cy="558800"/>
            </a:xfrm>
            <a:prstGeom prst="rect">
              <a:avLst/>
            </a:prstGeom>
          </p:spPr>
          <p:txBody>
            <a:bodyPr lIns="0" tIns="0" rIns="0" bIns="0" rtlCol="0" anchor="t">
              <a:spAutoFit/>
            </a:bodyPr>
            <a:lstStyle/>
            <a:p>
              <a:pPr marL="0" lvl="0" indent="0" algn="l">
                <a:lnSpc>
                  <a:spcPts val="3359"/>
                </a:lnSpc>
              </a:pPr>
              <a:r>
                <a:rPr lang="en-US" sz="2799" b="1">
                  <a:solidFill>
                    <a:srgbClr val="0B234E"/>
                  </a:solidFill>
                  <a:latin typeface="HK Grotesk Semi-Bold"/>
                  <a:ea typeface="HK Grotesk Semi-Bold"/>
                  <a:cs typeface="HK Grotesk Semi-Bold"/>
                  <a:sym typeface="HK Grotesk Semi-Bold"/>
                </a:rPr>
                <a:t>Visu</a:t>
              </a:r>
              <a:r>
                <a:rPr lang="en-US" sz="2799" b="1" u="none" strike="noStrike">
                  <a:solidFill>
                    <a:srgbClr val="0B234E"/>
                  </a:solidFill>
                  <a:latin typeface="HK Grotesk Semi-Bold"/>
                  <a:ea typeface="HK Grotesk Semi-Bold"/>
                  <a:cs typeface="HK Grotesk Semi-Bold"/>
                  <a:sym typeface="HK Grotesk Semi-Bold"/>
                </a:rPr>
                <a:t>alizing Performance and Predictions of Models</a:t>
              </a:r>
            </a:p>
          </p:txBody>
        </p:sp>
      </p:grpSp>
      <p:sp>
        <p:nvSpPr>
          <p:cNvPr id="8" name="AutoShape 8"/>
          <p:cNvSpPr/>
          <p:nvPr/>
        </p:nvSpPr>
        <p:spPr>
          <a:xfrm>
            <a:off x="0" y="676275"/>
            <a:ext cx="18288000" cy="0"/>
          </a:xfrm>
          <a:prstGeom prst="line">
            <a:avLst/>
          </a:prstGeom>
          <a:ln w="19050" cap="flat">
            <a:solidFill>
              <a:srgbClr val="0B234E"/>
            </a:solidFill>
            <a:prstDash val="solid"/>
            <a:headEnd type="none" w="sm" len="sm"/>
            <a:tailEnd type="none" w="sm" len="sm"/>
          </a:ln>
        </p:spPr>
      </p:sp>
      <p:sp>
        <p:nvSpPr>
          <p:cNvPr id="9" name="AutoShape 9"/>
          <p:cNvSpPr/>
          <p:nvPr/>
        </p:nvSpPr>
        <p:spPr>
          <a:xfrm>
            <a:off x="0" y="9620250"/>
            <a:ext cx="18288000" cy="0"/>
          </a:xfrm>
          <a:prstGeom prst="line">
            <a:avLst/>
          </a:prstGeom>
          <a:ln w="19050" cap="flat">
            <a:solidFill>
              <a:srgbClr val="0B234E"/>
            </a:solidFill>
            <a:prstDash val="solid"/>
            <a:headEnd type="none" w="sm" len="sm"/>
            <a:tailEnd type="none" w="sm" len="sm"/>
          </a:ln>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575" y="0"/>
            <a:ext cx="18316575" cy="2491400"/>
            <a:chOff x="0" y="0"/>
            <a:chExt cx="4824119" cy="656171"/>
          </a:xfrm>
        </p:grpSpPr>
        <p:sp>
          <p:nvSpPr>
            <p:cNvPr id="3" name="Freeform 3"/>
            <p:cNvSpPr/>
            <p:nvPr/>
          </p:nvSpPr>
          <p:spPr>
            <a:xfrm>
              <a:off x="0" y="0"/>
              <a:ext cx="4824118" cy="656171"/>
            </a:xfrm>
            <a:custGeom>
              <a:avLst/>
              <a:gdLst/>
              <a:ahLst/>
              <a:cxnLst/>
              <a:rect l="l" t="t" r="r" b="b"/>
              <a:pathLst>
                <a:path w="4824118" h="656171">
                  <a:moveTo>
                    <a:pt x="0" y="0"/>
                  </a:moveTo>
                  <a:lnTo>
                    <a:pt x="4824118" y="0"/>
                  </a:lnTo>
                  <a:lnTo>
                    <a:pt x="4824118" y="656171"/>
                  </a:lnTo>
                  <a:lnTo>
                    <a:pt x="0" y="656171"/>
                  </a:lnTo>
                  <a:close/>
                </a:path>
              </a:pathLst>
            </a:custGeom>
            <a:solidFill>
              <a:srgbClr val="203566"/>
            </a:solidFill>
          </p:spPr>
        </p:sp>
        <p:sp>
          <p:nvSpPr>
            <p:cNvPr id="4" name="TextBox 4"/>
            <p:cNvSpPr txBox="1"/>
            <p:nvPr/>
          </p:nvSpPr>
          <p:spPr>
            <a:xfrm>
              <a:off x="0" y="0"/>
              <a:ext cx="4824119" cy="656171"/>
            </a:xfrm>
            <a:prstGeom prst="rect">
              <a:avLst/>
            </a:prstGeom>
          </p:spPr>
          <p:txBody>
            <a:bodyPr lIns="50800" tIns="50800" rIns="50800" bIns="50800" rtlCol="0" anchor="ctr"/>
            <a:lstStyle/>
            <a:p>
              <a:pPr algn="ctr">
                <a:lnSpc>
                  <a:spcPts val="2879"/>
                </a:lnSpc>
              </a:pPr>
              <a:endParaRPr/>
            </a:p>
          </p:txBody>
        </p:sp>
      </p:grpSp>
      <p:sp>
        <p:nvSpPr>
          <p:cNvPr id="5" name="AutoShape 5"/>
          <p:cNvSpPr/>
          <p:nvPr/>
        </p:nvSpPr>
        <p:spPr>
          <a:xfrm>
            <a:off x="0" y="676275"/>
            <a:ext cx="18288000" cy="0"/>
          </a:xfrm>
          <a:prstGeom prst="line">
            <a:avLst/>
          </a:prstGeom>
          <a:ln w="19050" cap="flat">
            <a:solidFill>
              <a:srgbClr val="FFFFFF"/>
            </a:solidFill>
            <a:prstDash val="solid"/>
            <a:headEnd type="none" w="sm" len="sm"/>
            <a:tailEnd type="none" w="sm" len="sm"/>
          </a:ln>
        </p:spPr>
      </p:sp>
      <p:sp>
        <p:nvSpPr>
          <p:cNvPr id="6" name="AutoShape 6"/>
          <p:cNvSpPr/>
          <p:nvPr/>
        </p:nvSpPr>
        <p:spPr>
          <a:xfrm>
            <a:off x="0" y="9629775"/>
            <a:ext cx="18288000" cy="0"/>
          </a:xfrm>
          <a:prstGeom prst="line">
            <a:avLst/>
          </a:prstGeom>
          <a:ln w="19050" cap="flat">
            <a:solidFill>
              <a:srgbClr val="0B234E"/>
            </a:solidFill>
            <a:prstDash val="solid"/>
            <a:headEnd type="none" w="sm" len="sm"/>
            <a:tailEnd type="none" w="sm" len="sm"/>
          </a:ln>
        </p:spPr>
      </p:sp>
      <p:sp>
        <p:nvSpPr>
          <p:cNvPr id="7" name="Freeform 7"/>
          <p:cNvSpPr/>
          <p:nvPr/>
        </p:nvSpPr>
        <p:spPr>
          <a:xfrm>
            <a:off x="4345979" y="3116573"/>
            <a:ext cx="9567468" cy="6513202"/>
          </a:xfrm>
          <a:custGeom>
            <a:avLst/>
            <a:gdLst/>
            <a:ahLst/>
            <a:cxnLst/>
            <a:rect l="l" t="t" r="r" b="b"/>
            <a:pathLst>
              <a:path w="9567468" h="6513202">
                <a:moveTo>
                  <a:pt x="0" y="0"/>
                </a:moveTo>
                <a:lnTo>
                  <a:pt x="9567467" y="0"/>
                </a:lnTo>
                <a:lnTo>
                  <a:pt x="9567467" y="6513202"/>
                </a:lnTo>
                <a:lnTo>
                  <a:pt x="0" y="6513202"/>
                </a:lnTo>
                <a:lnTo>
                  <a:pt x="0" y="0"/>
                </a:lnTo>
                <a:close/>
              </a:path>
            </a:pathLst>
          </a:custGeom>
          <a:blipFill>
            <a:blip r:embed="rId2"/>
            <a:stretch>
              <a:fillRect t="-678" b="-678"/>
            </a:stretch>
          </a:blipFill>
        </p:spPr>
      </p:sp>
      <p:grpSp>
        <p:nvGrpSpPr>
          <p:cNvPr id="8" name="Group 8"/>
          <p:cNvGrpSpPr/>
          <p:nvPr/>
        </p:nvGrpSpPr>
        <p:grpSpPr>
          <a:xfrm>
            <a:off x="1385888" y="1028700"/>
            <a:ext cx="11520100" cy="2000172"/>
            <a:chOff x="0" y="0"/>
            <a:chExt cx="15360133" cy="2666896"/>
          </a:xfrm>
        </p:grpSpPr>
        <p:sp>
          <p:nvSpPr>
            <p:cNvPr id="9" name="TextBox 9"/>
            <p:cNvSpPr txBox="1"/>
            <p:nvPr/>
          </p:nvSpPr>
          <p:spPr>
            <a:xfrm>
              <a:off x="0" y="171450"/>
              <a:ext cx="15360133" cy="1779270"/>
            </a:xfrm>
            <a:prstGeom prst="rect">
              <a:avLst/>
            </a:prstGeom>
          </p:spPr>
          <p:txBody>
            <a:bodyPr lIns="0" tIns="0" rIns="0" bIns="0" rtlCol="0" anchor="t">
              <a:spAutoFit/>
            </a:bodyPr>
            <a:lstStyle/>
            <a:p>
              <a:pPr marL="0" lvl="0" indent="0" algn="l">
                <a:lnSpc>
                  <a:spcPts val="9600"/>
                </a:lnSpc>
              </a:pPr>
              <a:r>
                <a:rPr lang="en-US" sz="9600" spc="-192">
                  <a:solidFill>
                    <a:srgbClr val="FFFFFF"/>
                  </a:solidFill>
                  <a:latin typeface="Archivo Narrow"/>
                  <a:ea typeface="Archivo Narrow"/>
                  <a:cs typeface="Archivo Narrow"/>
                  <a:sym typeface="Archivo Narrow"/>
                </a:rPr>
                <a:t>Linear Regression</a:t>
              </a:r>
            </a:p>
          </p:txBody>
        </p:sp>
        <p:sp>
          <p:nvSpPr>
            <p:cNvPr id="10" name="TextBox 10"/>
            <p:cNvSpPr txBox="1"/>
            <p:nvPr/>
          </p:nvSpPr>
          <p:spPr>
            <a:xfrm>
              <a:off x="0" y="2108096"/>
              <a:ext cx="15360133" cy="558800"/>
            </a:xfrm>
            <a:prstGeom prst="rect">
              <a:avLst/>
            </a:prstGeom>
          </p:spPr>
          <p:txBody>
            <a:bodyPr lIns="0" tIns="0" rIns="0" bIns="0" rtlCol="0" anchor="t">
              <a:spAutoFit/>
            </a:bodyPr>
            <a:lstStyle/>
            <a:p>
              <a:pPr marL="0" lvl="0" indent="0" algn="l">
                <a:lnSpc>
                  <a:spcPts val="3359"/>
                </a:lnSpc>
              </a:pPr>
              <a:r>
                <a:rPr lang="en-US" sz="2799" b="1">
                  <a:solidFill>
                    <a:srgbClr val="3F5A9A"/>
                  </a:solidFill>
                  <a:latin typeface="HK Grotesk Semi-Bold"/>
                  <a:ea typeface="HK Grotesk Semi-Bold"/>
                  <a:cs typeface="HK Grotesk Semi-Bold"/>
                  <a:sym typeface="HK Grotesk Semi-Bold"/>
                </a:rPr>
                <a:t>Linear Regression Trend Ananlysis</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575" y="0"/>
            <a:ext cx="18316575" cy="2491400"/>
            <a:chOff x="0" y="0"/>
            <a:chExt cx="4824119" cy="656171"/>
          </a:xfrm>
        </p:grpSpPr>
        <p:sp>
          <p:nvSpPr>
            <p:cNvPr id="3" name="Freeform 3"/>
            <p:cNvSpPr/>
            <p:nvPr/>
          </p:nvSpPr>
          <p:spPr>
            <a:xfrm>
              <a:off x="0" y="0"/>
              <a:ext cx="4824118" cy="656171"/>
            </a:xfrm>
            <a:custGeom>
              <a:avLst/>
              <a:gdLst/>
              <a:ahLst/>
              <a:cxnLst/>
              <a:rect l="l" t="t" r="r" b="b"/>
              <a:pathLst>
                <a:path w="4824118" h="656171">
                  <a:moveTo>
                    <a:pt x="0" y="0"/>
                  </a:moveTo>
                  <a:lnTo>
                    <a:pt x="4824118" y="0"/>
                  </a:lnTo>
                  <a:lnTo>
                    <a:pt x="4824118" y="656171"/>
                  </a:lnTo>
                  <a:lnTo>
                    <a:pt x="0" y="656171"/>
                  </a:lnTo>
                  <a:close/>
                </a:path>
              </a:pathLst>
            </a:custGeom>
            <a:solidFill>
              <a:srgbClr val="203566"/>
            </a:solidFill>
          </p:spPr>
        </p:sp>
        <p:sp>
          <p:nvSpPr>
            <p:cNvPr id="4" name="TextBox 4"/>
            <p:cNvSpPr txBox="1"/>
            <p:nvPr/>
          </p:nvSpPr>
          <p:spPr>
            <a:xfrm>
              <a:off x="0" y="0"/>
              <a:ext cx="4824119" cy="656171"/>
            </a:xfrm>
            <a:prstGeom prst="rect">
              <a:avLst/>
            </a:prstGeom>
          </p:spPr>
          <p:txBody>
            <a:bodyPr lIns="50800" tIns="50800" rIns="50800" bIns="50800" rtlCol="0" anchor="ctr"/>
            <a:lstStyle/>
            <a:p>
              <a:pPr algn="ctr">
                <a:lnSpc>
                  <a:spcPts val="2879"/>
                </a:lnSpc>
              </a:pPr>
              <a:endParaRPr/>
            </a:p>
          </p:txBody>
        </p:sp>
      </p:grpSp>
      <p:sp>
        <p:nvSpPr>
          <p:cNvPr id="5" name="AutoShape 5"/>
          <p:cNvSpPr/>
          <p:nvPr/>
        </p:nvSpPr>
        <p:spPr>
          <a:xfrm>
            <a:off x="0" y="676275"/>
            <a:ext cx="18288000" cy="0"/>
          </a:xfrm>
          <a:prstGeom prst="line">
            <a:avLst/>
          </a:prstGeom>
          <a:ln w="19050" cap="flat">
            <a:solidFill>
              <a:srgbClr val="FFFFFF"/>
            </a:solidFill>
            <a:prstDash val="solid"/>
            <a:headEnd type="none" w="sm" len="sm"/>
            <a:tailEnd type="none" w="sm" len="sm"/>
          </a:ln>
        </p:spPr>
      </p:sp>
      <p:sp>
        <p:nvSpPr>
          <p:cNvPr id="6" name="AutoShape 6"/>
          <p:cNvSpPr/>
          <p:nvPr/>
        </p:nvSpPr>
        <p:spPr>
          <a:xfrm>
            <a:off x="0" y="9629775"/>
            <a:ext cx="18288000" cy="0"/>
          </a:xfrm>
          <a:prstGeom prst="line">
            <a:avLst/>
          </a:prstGeom>
          <a:ln w="19050" cap="flat">
            <a:solidFill>
              <a:srgbClr val="0B234E"/>
            </a:solidFill>
            <a:prstDash val="solid"/>
            <a:headEnd type="none" w="sm" len="sm"/>
            <a:tailEnd type="none" w="sm" len="sm"/>
          </a:ln>
        </p:spPr>
      </p:sp>
      <p:sp>
        <p:nvSpPr>
          <p:cNvPr id="7" name="Freeform 7"/>
          <p:cNvSpPr/>
          <p:nvPr/>
        </p:nvSpPr>
        <p:spPr>
          <a:xfrm>
            <a:off x="4222909" y="2882920"/>
            <a:ext cx="9813607" cy="6746855"/>
          </a:xfrm>
          <a:custGeom>
            <a:avLst/>
            <a:gdLst/>
            <a:ahLst/>
            <a:cxnLst/>
            <a:rect l="l" t="t" r="r" b="b"/>
            <a:pathLst>
              <a:path w="9813607" h="6746855">
                <a:moveTo>
                  <a:pt x="0" y="0"/>
                </a:moveTo>
                <a:lnTo>
                  <a:pt x="9813607" y="0"/>
                </a:lnTo>
                <a:lnTo>
                  <a:pt x="9813607" y="6746855"/>
                </a:lnTo>
                <a:lnTo>
                  <a:pt x="0" y="6746855"/>
                </a:lnTo>
                <a:lnTo>
                  <a:pt x="0" y="0"/>
                </a:lnTo>
                <a:close/>
              </a:path>
            </a:pathLst>
          </a:custGeom>
          <a:blipFill>
            <a:blip r:embed="rId2"/>
            <a:stretch>
              <a:fillRect/>
            </a:stretch>
          </a:blipFill>
        </p:spPr>
      </p:sp>
      <p:grpSp>
        <p:nvGrpSpPr>
          <p:cNvPr id="8" name="Group 8"/>
          <p:cNvGrpSpPr/>
          <p:nvPr/>
        </p:nvGrpSpPr>
        <p:grpSpPr>
          <a:xfrm>
            <a:off x="1385888" y="1028700"/>
            <a:ext cx="10586302" cy="1980177"/>
            <a:chOff x="0" y="0"/>
            <a:chExt cx="14115069" cy="2640237"/>
          </a:xfrm>
        </p:grpSpPr>
        <p:sp>
          <p:nvSpPr>
            <p:cNvPr id="9" name="TextBox 9"/>
            <p:cNvSpPr txBox="1"/>
            <p:nvPr/>
          </p:nvSpPr>
          <p:spPr>
            <a:xfrm>
              <a:off x="0" y="171450"/>
              <a:ext cx="14115069" cy="1779270"/>
            </a:xfrm>
            <a:prstGeom prst="rect">
              <a:avLst/>
            </a:prstGeom>
          </p:spPr>
          <p:txBody>
            <a:bodyPr lIns="0" tIns="0" rIns="0" bIns="0" rtlCol="0" anchor="t">
              <a:spAutoFit/>
            </a:bodyPr>
            <a:lstStyle/>
            <a:p>
              <a:pPr marL="0" lvl="0" indent="0" algn="l">
                <a:lnSpc>
                  <a:spcPts val="9600"/>
                </a:lnSpc>
              </a:pPr>
              <a:r>
                <a:rPr lang="en-US" sz="9600" spc="-192">
                  <a:solidFill>
                    <a:srgbClr val="FFFFFF"/>
                  </a:solidFill>
                  <a:latin typeface="Archivo Narrow"/>
                  <a:ea typeface="Archivo Narrow"/>
                  <a:cs typeface="Archivo Narrow"/>
                  <a:sym typeface="Archivo Narrow"/>
                </a:rPr>
                <a:t>XGBoost Approach</a:t>
              </a:r>
            </a:p>
          </p:txBody>
        </p:sp>
        <p:sp>
          <p:nvSpPr>
            <p:cNvPr id="10" name="TextBox 10"/>
            <p:cNvSpPr txBox="1"/>
            <p:nvPr/>
          </p:nvSpPr>
          <p:spPr>
            <a:xfrm>
              <a:off x="0" y="2081437"/>
              <a:ext cx="14115069" cy="558800"/>
            </a:xfrm>
            <a:prstGeom prst="rect">
              <a:avLst/>
            </a:prstGeom>
          </p:spPr>
          <p:txBody>
            <a:bodyPr lIns="0" tIns="0" rIns="0" bIns="0" rtlCol="0" anchor="t">
              <a:spAutoFit/>
            </a:bodyPr>
            <a:lstStyle/>
            <a:p>
              <a:pPr marL="0" lvl="0" indent="0" algn="l">
                <a:lnSpc>
                  <a:spcPts val="3359"/>
                </a:lnSpc>
              </a:pPr>
              <a:r>
                <a:rPr lang="en-US" sz="2799" b="1">
                  <a:solidFill>
                    <a:srgbClr val="3F5A9A"/>
                  </a:solidFill>
                  <a:latin typeface="HK Grotesk Semi-Bold"/>
                  <a:ea typeface="HK Grotesk Semi-Bold"/>
                  <a:cs typeface="HK Grotesk Semi-Bold"/>
                  <a:sym typeface="HK Grotesk Semi-Bold"/>
                </a:rPr>
                <a:t>XGBoost Trend Analysis</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575" y="0"/>
            <a:ext cx="18316575" cy="2491400"/>
            <a:chOff x="0" y="0"/>
            <a:chExt cx="4824119" cy="656171"/>
          </a:xfrm>
        </p:grpSpPr>
        <p:sp>
          <p:nvSpPr>
            <p:cNvPr id="3" name="Freeform 3"/>
            <p:cNvSpPr/>
            <p:nvPr/>
          </p:nvSpPr>
          <p:spPr>
            <a:xfrm>
              <a:off x="0" y="0"/>
              <a:ext cx="4824118" cy="656171"/>
            </a:xfrm>
            <a:custGeom>
              <a:avLst/>
              <a:gdLst/>
              <a:ahLst/>
              <a:cxnLst/>
              <a:rect l="l" t="t" r="r" b="b"/>
              <a:pathLst>
                <a:path w="4824118" h="656171">
                  <a:moveTo>
                    <a:pt x="0" y="0"/>
                  </a:moveTo>
                  <a:lnTo>
                    <a:pt x="4824118" y="0"/>
                  </a:lnTo>
                  <a:lnTo>
                    <a:pt x="4824118" y="656171"/>
                  </a:lnTo>
                  <a:lnTo>
                    <a:pt x="0" y="656171"/>
                  </a:lnTo>
                  <a:close/>
                </a:path>
              </a:pathLst>
            </a:custGeom>
            <a:solidFill>
              <a:srgbClr val="203566"/>
            </a:solidFill>
          </p:spPr>
        </p:sp>
        <p:sp>
          <p:nvSpPr>
            <p:cNvPr id="4" name="TextBox 4"/>
            <p:cNvSpPr txBox="1"/>
            <p:nvPr/>
          </p:nvSpPr>
          <p:spPr>
            <a:xfrm>
              <a:off x="0" y="0"/>
              <a:ext cx="4824119" cy="656171"/>
            </a:xfrm>
            <a:prstGeom prst="rect">
              <a:avLst/>
            </a:prstGeom>
          </p:spPr>
          <p:txBody>
            <a:bodyPr lIns="50800" tIns="50800" rIns="50800" bIns="50800" rtlCol="0" anchor="ctr"/>
            <a:lstStyle/>
            <a:p>
              <a:pPr algn="ctr">
                <a:lnSpc>
                  <a:spcPts val="2879"/>
                </a:lnSpc>
              </a:pPr>
              <a:endParaRPr/>
            </a:p>
          </p:txBody>
        </p:sp>
      </p:grpSp>
      <p:sp>
        <p:nvSpPr>
          <p:cNvPr id="5" name="AutoShape 5"/>
          <p:cNvSpPr/>
          <p:nvPr/>
        </p:nvSpPr>
        <p:spPr>
          <a:xfrm>
            <a:off x="0" y="676275"/>
            <a:ext cx="18288000" cy="0"/>
          </a:xfrm>
          <a:prstGeom prst="line">
            <a:avLst/>
          </a:prstGeom>
          <a:ln w="19050" cap="flat">
            <a:solidFill>
              <a:srgbClr val="FFFFFF"/>
            </a:solidFill>
            <a:prstDash val="solid"/>
            <a:headEnd type="none" w="sm" len="sm"/>
            <a:tailEnd type="none" w="sm" len="sm"/>
          </a:ln>
        </p:spPr>
      </p:sp>
      <p:sp>
        <p:nvSpPr>
          <p:cNvPr id="6" name="AutoShape 6"/>
          <p:cNvSpPr/>
          <p:nvPr/>
        </p:nvSpPr>
        <p:spPr>
          <a:xfrm>
            <a:off x="0" y="9629775"/>
            <a:ext cx="18288000" cy="0"/>
          </a:xfrm>
          <a:prstGeom prst="line">
            <a:avLst/>
          </a:prstGeom>
          <a:ln w="19050" cap="flat">
            <a:solidFill>
              <a:srgbClr val="0B234E"/>
            </a:solidFill>
            <a:prstDash val="solid"/>
            <a:headEnd type="none" w="sm" len="sm"/>
            <a:tailEnd type="none" w="sm" len="sm"/>
          </a:ln>
        </p:spPr>
      </p:sp>
      <p:sp>
        <p:nvSpPr>
          <p:cNvPr id="7" name="Freeform 7"/>
          <p:cNvSpPr/>
          <p:nvPr/>
        </p:nvSpPr>
        <p:spPr>
          <a:xfrm>
            <a:off x="4449619" y="2869866"/>
            <a:ext cx="9388762" cy="6759909"/>
          </a:xfrm>
          <a:custGeom>
            <a:avLst/>
            <a:gdLst/>
            <a:ahLst/>
            <a:cxnLst/>
            <a:rect l="l" t="t" r="r" b="b"/>
            <a:pathLst>
              <a:path w="9388762" h="6759909">
                <a:moveTo>
                  <a:pt x="0" y="0"/>
                </a:moveTo>
                <a:lnTo>
                  <a:pt x="9388762" y="0"/>
                </a:lnTo>
                <a:lnTo>
                  <a:pt x="9388762" y="6759909"/>
                </a:lnTo>
                <a:lnTo>
                  <a:pt x="0" y="6759909"/>
                </a:lnTo>
                <a:lnTo>
                  <a:pt x="0" y="0"/>
                </a:lnTo>
                <a:close/>
              </a:path>
            </a:pathLst>
          </a:custGeom>
          <a:blipFill>
            <a:blip r:embed="rId2"/>
            <a:stretch>
              <a:fillRect/>
            </a:stretch>
          </a:blipFill>
        </p:spPr>
      </p:sp>
      <p:sp>
        <p:nvSpPr>
          <p:cNvPr id="8" name="TextBox 8"/>
          <p:cNvSpPr txBox="1"/>
          <p:nvPr/>
        </p:nvSpPr>
        <p:spPr>
          <a:xfrm>
            <a:off x="1371600" y="1200150"/>
            <a:ext cx="9637195" cy="1291590"/>
          </a:xfrm>
          <a:prstGeom prst="rect">
            <a:avLst/>
          </a:prstGeom>
        </p:spPr>
        <p:txBody>
          <a:bodyPr lIns="0" tIns="0" rIns="0" bIns="0" rtlCol="0" anchor="t">
            <a:spAutoFit/>
          </a:bodyPr>
          <a:lstStyle/>
          <a:p>
            <a:pPr marL="0" lvl="0" indent="0" algn="l">
              <a:lnSpc>
                <a:spcPts val="9600"/>
              </a:lnSpc>
            </a:pPr>
            <a:r>
              <a:rPr lang="en-US" sz="9600" spc="-192">
                <a:solidFill>
                  <a:srgbClr val="FFFFFF"/>
                </a:solidFill>
                <a:latin typeface="Archivo Narrow"/>
                <a:ea typeface="Archivo Narrow"/>
                <a:cs typeface="Archivo Narrow"/>
                <a:sym typeface="Archivo Narrow"/>
              </a:rPr>
              <a:t>Hybrid Model Design</a:t>
            </a:r>
          </a:p>
        </p:txBody>
      </p:sp>
      <p:sp>
        <p:nvSpPr>
          <p:cNvPr id="9" name="TextBox 9"/>
          <p:cNvSpPr txBox="1"/>
          <p:nvPr/>
        </p:nvSpPr>
        <p:spPr>
          <a:xfrm>
            <a:off x="1371600" y="2520315"/>
            <a:ext cx="9637195" cy="419100"/>
          </a:xfrm>
          <a:prstGeom prst="rect">
            <a:avLst/>
          </a:prstGeom>
        </p:spPr>
        <p:txBody>
          <a:bodyPr lIns="0" tIns="0" rIns="0" bIns="0" rtlCol="0" anchor="t">
            <a:spAutoFit/>
          </a:bodyPr>
          <a:lstStyle/>
          <a:p>
            <a:pPr marL="0" lvl="0" indent="0" algn="l">
              <a:lnSpc>
                <a:spcPts val="3359"/>
              </a:lnSpc>
            </a:pPr>
            <a:r>
              <a:rPr lang="en-US" sz="2799" b="1" dirty="0">
                <a:solidFill>
                  <a:srgbClr val="3F5A9A"/>
                </a:solidFill>
                <a:latin typeface="HK Grotesk Semi-Bold"/>
                <a:ea typeface="HK Grotesk Semi-Bold"/>
                <a:cs typeface="HK Grotesk Semi-Bold"/>
                <a:sym typeface="HK Grotesk Semi-Bold"/>
              </a:rPr>
              <a:t>Hybrid Model Trend Analysis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8575" y="666750"/>
            <a:ext cx="18316575" cy="0"/>
          </a:xfrm>
          <a:prstGeom prst="line">
            <a:avLst/>
          </a:prstGeom>
          <a:ln w="19050" cap="flat">
            <a:solidFill>
              <a:srgbClr val="0B234E"/>
            </a:solidFill>
            <a:prstDash val="solid"/>
            <a:headEnd type="none" w="sm" len="sm"/>
            <a:tailEnd type="none" w="sm" len="sm"/>
          </a:ln>
        </p:spPr>
      </p:sp>
      <p:sp>
        <p:nvSpPr>
          <p:cNvPr id="3" name="AutoShape 3"/>
          <p:cNvSpPr/>
          <p:nvPr/>
        </p:nvSpPr>
        <p:spPr>
          <a:xfrm>
            <a:off x="-28575" y="9620250"/>
            <a:ext cx="18316575" cy="0"/>
          </a:xfrm>
          <a:prstGeom prst="line">
            <a:avLst/>
          </a:prstGeom>
          <a:ln w="19050" cap="flat">
            <a:solidFill>
              <a:srgbClr val="0B234E"/>
            </a:solidFill>
            <a:prstDash val="solid"/>
            <a:headEnd type="none" w="sm" len="sm"/>
            <a:tailEnd type="none" w="sm" len="sm"/>
          </a:ln>
        </p:spPr>
      </p:sp>
      <p:sp>
        <p:nvSpPr>
          <p:cNvPr id="4" name="Freeform 4"/>
          <p:cNvSpPr/>
          <p:nvPr/>
        </p:nvSpPr>
        <p:spPr>
          <a:xfrm>
            <a:off x="4501534" y="752657"/>
            <a:ext cx="13615016" cy="8781686"/>
          </a:xfrm>
          <a:custGeom>
            <a:avLst/>
            <a:gdLst/>
            <a:ahLst/>
            <a:cxnLst/>
            <a:rect l="l" t="t" r="r" b="b"/>
            <a:pathLst>
              <a:path w="13615016" h="8781686">
                <a:moveTo>
                  <a:pt x="0" y="0"/>
                </a:moveTo>
                <a:lnTo>
                  <a:pt x="13615016" y="0"/>
                </a:lnTo>
                <a:lnTo>
                  <a:pt x="13615016" y="8781686"/>
                </a:lnTo>
                <a:lnTo>
                  <a:pt x="0" y="8781686"/>
                </a:lnTo>
                <a:lnTo>
                  <a:pt x="0" y="0"/>
                </a:lnTo>
                <a:close/>
              </a:path>
            </a:pathLst>
          </a:custGeom>
          <a:blipFill>
            <a:blip r:embed="rId2"/>
            <a:stretch>
              <a:fillRect/>
            </a:stretch>
          </a:blipFill>
        </p:spPr>
      </p:sp>
      <p:grpSp>
        <p:nvGrpSpPr>
          <p:cNvPr id="5" name="Group 5"/>
          <p:cNvGrpSpPr/>
          <p:nvPr/>
        </p:nvGrpSpPr>
        <p:grpSpPr>
          <a:xfrm>
            <a:off x="-28575" y="676275"/>
            <a:ext cx="4530109" cy="8943975"/>
            <a:chOff x="0" y="0"/>
            <a:chExt cx="1193115" cy="2355615"/>
          </a:xfrm>
        </p:grpSpPr>
        <p:sp>
          <p:nvSpPr>
            <p:cNvPr id="6" name="Freeform 6"/>
            <p:cNvSpPr/>
            <p:nvPr/>
          </p:nvSpPr>
          <p:spPr>
            <a:xfrm>
              <a:off x="0" y="0"/>
              <a:ext cx="1193115" cy="2355615"/>
            </a:xfrm>
            <a:custGeom>
              <a:avLst/>
              <a:gdLst/>
              <a:ahLst/>
              <a:cxnLst/>
              <a:rect l="l" t="t" r="r" b="b"/>
              <a:pathLst>
                <a:path w="1193115" h="2355615">
                  <a:moveTo>
                    <a:pt x="0" y="0"/>
                  </a:moveTo>
                  <a:lnTo>
                    <a:pt x="1193115" y="0"/>
                  </a:lnTo>
                  <a:lnTo>
                    <a:pt x="1193115" y="2355615"/>
                  </a:lnTo>
                  <a:lnTo>
                    <a:pt x="0" y="2355615"/>
                  </a:lnTo>
                  <a:close/>
                </a:path>
              </a:pathLst>
            </a:custGeom>
            <a:solidFill>
              <a:srgbClr val="203566"/>
            </a:solidFill>
          </p:spPr>
        </p:sp>
        <p:sp>
          <p:nvSpPr>
            <p:cNvPr id="7" name="TextBox 7"/>
            <p:cNvSpPr txBox="1"/>
            <p:nvPr/>
          </p:nvSpPr>
          <p:spPr>
            <a:xfrm>
              <a:off x="0" y="0"/>
              <a:ext cx="1193115" cy="2355615"/>
            </a:xfrm>
            <a:prstGeom prst="rect">
              <a:avLst/>
            </a:prstGeom>
          </p:spPr>
          <p:txBody>
            <a:bodyPr lIns="50800" tIns="50800" rIns="50800" bIns="50800" rtlCol="0" anchor="ctr"/>
            <a:lstStyle/>
            <a:p>
              <a:pPr algn="ctr">
                <a:lnSpc>
                  <a:spcPts val="2879"/>
                </a:lnSpc>
              </a:pPr>
              <a:endParaRPr/>
            </a:p>
          </p:txBody>
        </p:sp>
      </p:grpSp>
      <p:sp>
        <p:nvSpPr>
          <p:cNvPr id="8" name="TextBox 8"/>
          <p:cNvSpPr txBox="1"/>
          <p:nvPr/>
        </p:nvSpPr>
        <p:spPr>
          <a:xfrm>
            <a:off x="273697" y="4283070"/>
            <a:ext cx="3925564" cy="1835160"/>
          </a:xfrm>
          <a:prstGeom prst="rect">
            <a:avLst/>
          </a:prstGeom>
        </p:spPr>
        <p:txBody>
          <a:bodyPr lIns="0" tIns="0" rIns="0" bIns="0" rtlCol="0" anchor="t">
            <a:spAutoFit/>
          </a:bodyPr>
          <a:lstStyle/>
          <a:p>
            <a:pPr marL="0" lvl="0" indent="0" algn="l">
              <a:lnSpc>
                <a:spcPts val="7000"/>
              </a:lnSpc>
            </a:pPr>
            <a:r>
              <a:rPr lang="en-US" sz="7000" spc="-140">
                <a:solidFill>
                  <a:srgbClr val="FFFFFF"/>
                </a:solidFill>
                <a:latin typeface="Archivo Narrow"/>
                <a:ea typeface="Archivo Narrow"/>
                <a:cs typeface="Archivo Narrow"/>
                <a:sym typeface="Archivo Narrow"/>
              </a:rPr>
              <a:t>R² &amp; MAE Scores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0E3E7"/>
        </a:solidFill>
        <a:effectLst/>
      </p:bgPr>
    </p:bg>
    <p:spTree>
      <p:nvGrpSpPr>
        <p:cNvPr id="1" name=""/>
        <p:cNvGrpSpPr/>
        <p:nvPr/>
      </p:nvGrpSpPr>
      <p:grpSpPr>
        <a:xfrm>
          <a:off x="0" y="0"/>
          <a:ext cx="0" cy="0"/>
          <a:chOff x="0" y="0"/>
          <a:chExt cx="0" cy="0"/>
        </a:xfrm>
      </p:grpSpPr>
      <p:grpSp>
        <p:nvGrpSpPr>
          <p:cNvPr id="2" name="Group 2"/>
          <p:cNvGrpSpPr/>
          <p:nvPr/>
        </p:nvGrpSpPr>
        <p:grpSpPr>
          <a:xfrm>
            <a:off x="-28575" y="676275"/>
            <a:ext cx="6143625" cy="8943975"/>
            <a:chOff x="0" y="0"/>
            <a:chExt cx="1618074" cy="2355615"/>
          </a:xfrm>
        </p:grpSpPr>
        <p:sp>
          <p:nvSpPr>
            <p:cNvPr id="3" name="Freeform 3"/>
            <p:cNvSpPr/>
            <p:nvPr/>
          </p:nvSpPr>
          <p:spPr>
            <a:xfrm>
              <a:off x="0" y="0"/>
              <a:ext cx="1618074" cy="2355615"/>
            </a:xfrm>
            <a:custGeom>
              <a:avLst/>
              <a:gdLst/>
              <a:ahLst/>
              <a:cxnLst/>
              <a:rect l="l" t="t" r="r" b="b"/>
              <a:pathLst>
                <a:path w="1618074" h="2355615">
                  <a:moveTo>
                    <a:pt x="0" y="0"/>
                  </a:moveTo>
                  <a:lnTo>
                    <a:pt x="1618074" y="0"/>
                  </a:lnTo>
                  <a:lnTo>
                    <a:pt x="1618074" y="2355615"/>
                  </a:lnTo>
                  <a:lnTo>
                    <a:pt x="0" y="2355615"/>
                  </a:lnTo>
                  <a:close/>
                </a:path>
              </a:pathLst>
            </a:custGeom>
            <a:solidFill>
              <a:srgbClr val="FFFFFF"/>
            </a:solidFill>
            <a:ln w="9525" cap="sq">
              <a:solidFill>
                <a:srgbClr val="000000"/>
              </a:solidFill>
              <a:prstDash val="lgDash"/>
              <a:miter/>
            </a:ln>
          </p:spPr>
        </p:sp>
        <p:sp>
          <p:nvSpPr>
            <p:cNvPr id="4" name="TextBox 4"/>
            <p:cNvSpPr txBox="1"/>
            <p:nvPr/>
          </p:nvSpPr>
          <p:spPr>
            <a:xfrm>
              <a:off x="0" y="0"/>
              <a:ext cx="1618074" cy="2355615"/>
            </a:xfrm>
            <a:prstGeom prst="rect">
              <a:avLst/>
            </a:prstGeom>
          </p:spPr>
          <p:txBody>
            <a:bodyPr lIns="50800" tIns="50800" rIns="50800" bIns="50800" rtlCol="0" anchor="ctr"/>
            <a:lstStyle/>
            <a:p>
              <a:pPr algn="ctr">
                <a:lnSpc>
                  <a:spcPts val="2879"/>
                </a:lnSpc>
              </a:pPr>
              <a:endParaRPr/>
            </a:p>
          </p:txBody>
        </p:sp>
      </p:grpSp>
      <p:sp>
        <p:nvSpPr>
          <p:cNvPr id="5" name="TextBox 5"/>
          <p:cNvSpPr txBox="1"/>
          <p:nvPr/>
        </p:nvSpPr>
        <p:spPr>
          <a:xfrm>
            <a:off x="610270" y="4588192"/>
            <a:ext cx="4957746" cy="1291590"/>
          </a:xfrm>
          <a:prstGeom prst="rect">
            <a:avLst/>
          </a:prstGeom>
        </p:spPr>
        <p:txBody>
          <a:bodyPr lIns="0" tIns="0" rIns="0" bIns="0" rtlCol="0" anchor="t">
            <a:spAutoFit/>
          </a:bodyPr>
          <a:lstStyle/>
          <a:p>
            <a:pPr marL="0" lvl="0" indent="0" algn="l">
              <a:lnSpc>
                <a:spcPts val="9600"/>
              </a:lnSpc>
            </a:pPr>
            <a:r>
              <a:rPr lang="en-US" sz="9600" b="1" spc="-192">
                <a:solidFill>
                  <a:srgbClr val="0B234E"/>
                </a:solidFill>
                <a:latin typeface="Archivo Narrow Bold"/>
                <a:ea typeface="Archivo Narrow Bold"/>
                <a:cs typeface="Archivo Narrow Bold"/>
                <a:sym typeface="Archivo Narrow Bold"/>
              </a:rPr>
              <a:t>Recap</a:t>
            </a:r>
          </a:p>
        </p:txBody>
      </p:sp>
      <p:sp>
        <p:nvSpPr>
          <p:cNvPr id="6" name="AutoShape 6"/>
          <p:cNvSpPr/>
          <p:nvPr/>
        </p:nvSpPr>
        <p:spPr>
          <a:xfrm>
            <a:off x="0" y="676275"/>
            <a:ext cx="18288000" cy="0"/>
          </a:xfrm>
          <a:prstGeom prst="line">
            <a:avLst/>
          </a:prstGeom>
          <a:ln w="19050" cap="flat">
            <a:solidFill>
              <a:srgbClr val="0B234E"/>
            </a:solidFill>
            <a:prstDash val="solid"/>
            <a:headEnd type="none" w="sm" len="sm"/>
            <a:tailEnd type="none" w="sm" len="sm"/>
          </a:ln>
        </p:spPr>
      </p:sp>
      <p:sp>
        <p:nvSpPr>
          <p:cNvPr id="7" name="AutoShape 7"/>
          <p:cNvSpPr/>
          <p:nvPr/>
        </p:nvSpPr>
        <p:spPr>
          <a:xfrm>
            <a:off x="0" y="9620250"/>
            <a:ext cx="18288000" cy="0"/>
          </a:xfrm>
          <a:prstGeom prst="line">
            <a:avLst/>
          </a:prstGeom>
          <a:ln w="19050" cap="flat">
            <a:solidFill>
              <a:srgbClr val="0B234E"/>
            </a:solidFill>
            <a:prstDash val="solid"/>
            <a:headEnd type="none" w="sm" len="sm"/>
            <a:tailEnd type="none" w="sm" len="sm"/>
          </a:ln>
        </p:spPr>
      </p:sp>
      <p:sp>
        <p:nvSpPr>
          <p:cNvPr id="8" name="TextBox 8"/>
          <p:cNvSpPr txBox="1"/>
          <p:nvPr/>
        </p:nvSpPr>
        <p:spPr>
          <a:xfrm>
            <a:off x="7846877" y="2252663"/>
            <a:ext cx="8555165" cy="5791200"/>
          </a:xfrm>
          <a:prstGeom prst="rect">
            <a:avLst/>
          </a:prstGeom>
        </p:spPr>
        <p:txBody>
          <a:bodyPr lIns="0" tIns="0" rIns="0" bIns="0" rtlCol="0" anchor="t">
            <a:spAutoFit/>
          </a:bodyPr>
          <a:lstStyle/>
          <a:p>
            <a:pPr algn="l">
              <a:lnSpc>
                <a:spcPts val="2879"/>
              </a:lnSpc>
            </a:pPr>
            <a:r>
              <a:rPr lang="en-US" sz="2400">
                <a:solidFill>
                  <a:srgbClr val="0B234E"/>
                </a:solidFill>
                <a:latin typeface="HK Grotesk"/>
                <a:ea typeface="HK Grotesk"/>
                <a:cs typeface="HK Grotesk"/>
                <a:sym typeface="HK Grotesk"/>
              </a:rPr>
              <a:t>In this study, we analyzed the reliability trend of the Academic Information Management System (AIMS) at Mbarara University using historical failure data from 1996 to 2025. Our goal was to forecast future system performance and guide management on whether to retain or replace AIMS.</a:t>
            </a:r>
          </a:p>
          <a:p>
            <a:pPr algn="l">
              <a:lnSpc>
                <a:spcPts val="2879"/>
              </a:lnSpc>
            </a:pPr>
            <a:r>
              <a:rPr lang="en-US" sz="2400">
                <a:solidFill>
                  <a:srgbClr val="0B234E"/>
                </a:solidFill>
                <a:latin typeface="HK Grotesk"/>
                <a:ea typeface="HK Grotesk"/>
                <a:cs typeface="HK Grotesk"/>
                <a:sym typeface="HK Grotesk"/>
              </a:rPr>
              <a:t>We explored multiple modeling approaches—beginning with Linear Regression for its interpretability, then advancing to XGBoost to handle nonlinear patterns. Recognizing the strengths and weaknesses of each, we designed a Hybrid Model that blends both methods to achieve balance between trend extrapolation and pattern sensitivity.</a:t>
            </a:r>
          </a:p>
          <a:p>
            <a:pPr algn="l">
              <a:lnSpc>
                <a:spcPts val="2879"/>
              </a:lnSpc>
            </a:pPr>
            <a:r>
              <a:rPr lang="en-US" sz="2400">
                <a:solidFill>
                  <a:srgbClr val="0B234E"/>
                </a:solidFill>
                <a:latin typeface="HK Grotesk"/>
                <a:ea typeface="HK Grotesk"/>
                <a:cs typeface="HK Grotesk"/>
                <a:sym typeface="HK Grotesk"/>
              </a:rPr>
              <a:t>The resulting model provides a more robust and defendable prediction of future module failure rates (2026–2035), offering data-driven insight to support informed decision-making about AIMS’s sustainability and the potential transition to SIMS.</a:t>
            </a:r>
          </a:p>
          <a:p>
            <a:pPr marL="0" lvl="0" indent="0" algn="l">
              <a:lnSpc>
                <a:spcPts val="2879"/>
              </a:lnSpc>
            </a:pPr>
            <a:endParaRPr lang="en-US" sz="2400">
              <a:solidFill>
                <a:srgbClr val="0B234E"/>
              </a:solidFill>
              <a:latin typeface="HK Grotesk"/>
              <a:ea typeface="HK Grotesk"/>
              <a:cs typeface="HK Grotesk"/>
              <a:sym typeface="HK Grotesk"/>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0E3E7"/>
        </a:solidFill>
        <a:effectLst/>
      </p:bgPr>
    </p:bg>
    <p:spTree>
      <p:nvGrpSpPr>
        <p:cNvPr id="1" name=""/>
        <p:cNvGrpSpPr/>
        <p:nvPr/>
      </p:nvGrpSpPr>
      <p:grpSpPr>
        <a:xfrm>
          <a:off x="0" y="0"/>
          <a:ext cx="0" cy="0"/>
          <a:chOff x="0" y="0"/>
          <a:chExt cx="0" cy="0"/>
        </a:xfrm>
      </p:grpSpPr>
      <p:grpSp>
        <p:nvGrpSpPr>
          <p:cNvPr id="4" name="Group 4"/>
          <p:cNvGrpSpPr/>
          <p:nvPr/>
        </p:nvGrpSpPr>
        <p:grpSpPr>
          <a:xfrm>
            <a:off x="850448" y="3886622"/>
            <a:ext cx="5448300" cy="2513755"/>
            <a:chOff x="0" y="0"/>
            <a:chExt cx="7264400" cy="3351674"/>
          </a:xfrm>
        </p:grpSpPr>
        <p:sp>
          <p:nvSpPr>
            <p:cNvPr id="5" name="TextBox 5"/>
            <p:cNvSpPr txBox="1"/>
            <p:nvPr/>
          </p:nvSpPr>
          <p:spPr>
            <a:xfrm>
              <a:off x="0" y="171450"/>
              <a:ext cx="7264400" cy="1779270"/>
            </a:xfrm>
            <a:prstGeom prst="rect">
              <a:avLst/>
            </a:prstGeom>
          </p:spPr>
          <p:txBody>
            <a:bodyPr lIns="0" tIns="0" rIns="0" bIns="0" rtlCol="0" anchor="t">
              <a:spAutoFit/>
            </a:bodyPr>
            <a:lstStyle/>
            <a:p>
              <a:pPr marL="0" lvl="0" indent="0" algn="l">
                <a:lnSpc>
                  <a:spcPts val="9600"/>
                </a:lnSpc>
              </a:pPr>
              <a:r>
                <a:rPr lang="en-US" sz="9600" spc="-192">
                  <a:solidFill>
                    <a:srgbClr val="0B234E"/>
                  </a:solidFill>
                  <a:latin typeface="Archivo Narrow"/>
                  <a:ea typeface="Archivo Narrow"/>
                  <a:cs typeface="Archivo Narrow"/>
                  <a:sym typeface="Archivo Narrow"/>
                </a:rPr>
                <a:t>Thank You</a:t>
              </a:r>
            </a:p>
          </p:txBody>
        </p:sp>
        <p:sp>
          <p:nvSpPr>
            <p:cNvPr id="6" name="TextBox 6"/>
            <p:cNvSpPr txBox="1"/>
            <p:nvPr/>
          </p:nvSpPr>
          <p:spPr>
            <a:xfrm>
              <a:off x="0" y="2386474"/>
              <a:ext cx="7264400" cy="965200"/>
            </a:xfrm>
            <a:prstGeom prst="rect">
              <a:avLst/>
            </a:prstGeom>
          </p:spPr>
          <p:txBody>
            <a:bodyPr lIns="0" tIns="0" rIns="0" bIns="0" rtlCol="0" anchor="t">
              <a:spAutoFit/>
            </a:bodyPr>
            <a:lstStyle/>
            <a:p>
              <a:pPr marL="0" lvl="0" indent="0" algn="l">
                <a:lnSpc>
                  <a:spcPts val="2879"/>
                </a:lnSpc>
              </a:pPr>
              <a:r>
                <a:rPr lang="en-US" sz="2400" u="none" strike="noStrike">
                  <a:solidFill>
                    <a:srgbClr val="0B234E"/>
                  </a:solidFill>
                  <a:latin typeface="HK Grotesk"/>
                  <a:ea typeface="HK Grotesk"/>
                  <a:cs typeface="HK Grotesk"/>
                  <a:sym typeface="HK Grotesk"/>
                </a:rPr>
                <a:t>We appreciate your attention and now you can ask questions.</a:t>
              </a:r>
            </a:p>
          </p:txBody>
        </p:sp>
      </p:grpSp>
      <p:sp>
        <p:nvSpPr>
          <p:cNvPr id="7" name="AutoShape 7"/>
          <p:cNvSpPr/>
          <p:nvPr/>
        </p:nvSpPr>
        <p:spPr>
          <a:xfrm>
            <a:off x="0" y="676275"/>
            <a:ext cx="7858125" cy="0"/>
          </a:xfrm>
          <a:prstGeom prst="line">
            <a:avLst/>
          </a:prstGeom>
          <a:ln w="19050" cap="flat">
            <a:solidFill>
              <a:srgbClr val="0B234E"/>
            </a:solidFill>
            <a:prstDash val="solid"/>
            <a:headEnd type="none" w="sm" len="sm"/>
            <a:tailEnd type="none" w="sm" len="sm"/>
          </a:ln>
        </p:spPr>
      </p:sp>
      <p:sp>
        <p:nvSpPr>
          <p:cNvPr id="8" name="AutoShape 8"/>
          <p:cNvSpPr/>
          <p:nvPr/>
        </p:nvSpPr>
        <p:spPr>
          <a:xfrm>
            <a:off x="0" y="9629775"/>
            <a:ext cx="7858125" cy="0"/>
          </a:xfrm>
          <a:prstGeom prst="line">
            <a:avLst/>
          </a:prstGeom>
          <a:ln w="19050" cap="flat">
            <a:solidFill>
              <a:srgbClr val="0B234E"/>
            </a:solidFill>
            <a:prstDash val="solid"/>
            <a:headEnd type="none" w="sm" len="sm"/>
            <a:tailEnd type="none" w="sm" len="sm"/>
          </a:ln>
        </p:spPr>
      </p:sp>
      <p:sp>
        <p:nvSpPr>
          <p:cNvPr id="11" name="Rectangle 10">
            <a:extLst>
              <a:ext uri="{FF2B5EF4-FFF2-40B4-BE49-F238E27FC236}">
                <a16:creationId xmlns:a16="http://schemas.microsoft.com/office/drawing/2014/main" id="{7D9D589F-1624-16BB-2ED3-6E0CB7586EC0}"/>
              </a:ext>
            </a:extLst>
          </p:cNvPr>
          <p:cNvSpPr/>
          <p:nvPr/>
        </p:nvSpPr>
        <p:spPr>
          <a:xfrm>
            <a:off x="0" y="-9523"/>
            <a:ext cx="7858125" cy="657223"/>
          </a:xfrm>
          <a:prstGeom prst="rect">
            <a:avLst/>
          </a:prstGeom>
          <a:solidFill>
            <a:srgbClr val="04326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CB35C1A-D182-F78C-3F73-C3E101F126D8}"/>
              </a:ext>
            </a:extLst>
          </p:cNvPr>
          <p:cNvSpPr/>
          <p:nvPr/>
        </p:nvSpPr>
        <p:spPr>
          <a:xfrm>
            <a:off x="-10125" y="9667877"/>
            <a:ext cx="7858125" cy="657223"/>
          </a:xfrm>
          <a:prstGeom prst="rect">
            <a:avLst/>
          </a:prstGeom>
          <a:solidFill>
            <a:srgbClr val="04326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BAC9AE6-E299-60D8-AE43-7C01F546599E}"/>
              </a:ext>
            </a:extLst>
          </p:cNvPr>
          <p:cNvPicPr>
            <a:picLocks noChangeAspect="1"/>
          </p:cNvPicPr>
          <p:nvPr/>
        </p:nvPicPr>
        <p:blipFill>
          <a:blip r:embed="rId2" cstate="print">
            <a:extLst>
              <a:ext uri="{BEBA8EAE-BF5A-486C-A8C5-ECC9F3942E4B}">
                <a14:imgProps xmlns:a14="http://schemas.microsoft.com/office/drawing/2010/main">
                  <a14:imgLayer r:embed="rId3">
                    <a14:imgEffect>
                      <a14:sharpenSoften amount="2000"/>
                    </a14:imgEffect>
                    <a14:imgEffect>
                      <a14:brightnessContrast bright="15000" contrast="5000"/>
                    </a14:imgEffect>
                  </a14:imgLayer>
                </a14:imgProps>
              </a:ext>
              <a:ext uri="{28A0092B-C50C-407E-A947-70E740481C1C}">
                <a14:useLocalDpi xmlns:a14="http://schemas.microsoft.com/office/drawing/2010/main" val="0"/>
              </a:ext>
            </a:extLst>
          </a:blip>
          <a:srcRect l="15800" r="15"/>
          <a:stretch>
            <a:fillRect/>
          </a:stretch>
        </p:blipFill>
        <p:spPr>
          <a:xfrm>
            <a:off x="7848000" y="-9523"/>
            <a:ext cx="10440000" cy="10334623"/>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0E3E7"/>
        </a:solidFill>
        <a:effectLst/>
      </p:bgPr>
    </p:bg>
    <p:spTree>
      <p:nvGrpSpPr>
        <p:cNvPr id="1" name=""/>
        <p:cNvGrpSpPr/>
        <p:nvPr/>
      </p:nvGrpSpPr>
      <p:grpSpPr>
        <a:xfrm>
          <a:off x="0" y="0"/>
          <a:ext cx="0" cy="0"/>
          <a:chOff x="0" y="0"/>
          <a:chExt cx="0" cy="0"/>
        </a:xfrm>
      </p:grpSpPr>
      <p:grpSp>
        <p:nvGrpSpPr>
          <p:cNvPr id="2" name="Group 2"/>
          <p:cNvGrpSpPr/>
          <p:nvPr/>
        </p:nvGrpSpPr>
        <p:grpSpPr>
          <a:xfrm>
            <a:off x="-14288" y="3933203"/>
            <a:ext cx="18316575" cy="1649451"/>
            <a:chOff x="0" y="0"/>
            <a:chExt cx="4824119" cy="434423"/>
          </a:xfrm>
        </p:grpSpPr>
        <p:sp>
          <p:nvSpPr>
            <p:cNvPr id="3" name="Freeform 3"/>
            <p:cNvSpPr/>
            <p:nvPr/>
          </p:nvSpPr>
          <p:spPr>
            <a:xfrm>
              <a:off x="0" y="0"/>
              <a:ext cx="4824118" cy="434423"/>
            </a:xfrm>
            <a:custGeom>
              <a:avLst/>
              <a:gdLst/>
              <a:ahLst/>
              <a:cxnLst/>
              <a:rect l="l" t="t" r="r" b="b"/>
              <a:pathLst>
                <a:path w="4824118" h="434423">
                  <a:moveTo>
                    <a:pt x="0" y="0"/>
                  </a:moveTo>
                  <a:lnTo>
                    <a:pt x="4824118" y="0"/>
                  </a:lnTo>
                  <a:lnTo>
                    <a:pt x="4824118" y="434423"/>
                  </a:lnTo>
                  <a:lnTo>
                    <a:pt x="0" y="434423"/>
                  </a:lnTo>
                  <a:close/>
                </a:path>
              </a:pathLst>
            </a:custGeom>
            <a:solidFill>
              <a:srgbClr val="203566"/>
            </a:solidFill>
          </p:spPr>
        </p:sp>
        <p:sp>
          <p:nvSpPr>
            <p:cNvPr id="4" name="TextBox 4"/>
            <p:cNvSpPr txBox="1"/>
            <p:nvPr/>
          </p:nvSpPr>
          <p:spPr>
            <a:xfrm>
              <a:off x="0" y="0"/>
              <a:ext cx="4824119" cy="434423"/>
            </a:xfrm>
            <a:prstGeom prst="rect">
              <a:avLst/>
            </a:prstGeom>
          </p:spPr>
          <p:txBody>
            <a:bodyPr lIns="50800" tIns="50800" rIns="50800" bIns="50800" rtlCol="0" anchor="ctr"/>
            <a:lstStyle/>
            <a:p>
              <a:pPr algn="ctr">
                <a:lnSpc>
                  <a:spcPts val="2879"/>
                </a:lnSpc>
              </a:pPr>
              <a:endParaRPr/>
            </a:p>
          </p:txBody>
        </p:sp>
      </p:grpSp>
      <p:grpSp>
        <p:nvGrpSpPr>
          <p:cNvPr id="5" name="Group 5"/>
          <p:cNvGrpSpPr/>
          <p:nvPr/>
        </p:nvGrpSpPr>
        <p:grpSpPr>
          <a:xfrm>
            <a:off x="666750" y="4038600"/>
            <a:ext cx="12639675" cy="2209800"/>
            <a:chOff x="0" y="0"/>
            <a:chExt cx="16852900" cy="2946400"/>
          </a:xfrm>
        </p:grpSpPr>
        <p:sp>
          <p:nvSpPr>
            <p:cNvPr id="6" name="TextBox 6"/>
            <p:cNvSpPr txBox="1"/>
            <p:nvPr/>
          </p:nvSpPr>
          <p:spPr>
            <a:xfrm>
              <a:off x="0" y="171450"/>
              <a:ext cx="16852900" cy="1779270"/>
            </a:xfrm>
            <a:prstGeom prst="rect">
              <a:avLst/>
            </a:prstGeom>
          </p:spPr>
          <p:txBody>
            <a:bodyPr lIns="0" tIns="0" rIns="0" bIns="0" rtlCol="0" anchor="t">
              <a:spAutoFit/>
            </a:bodyPr>
            <a:lstStyle/>
            <a:p>
              <a:pPr marL="0" lvl="0" indent="0" algn="l">
                <a:lnSpc>
                  <a:spcPts val="9600"/>
                </a:lnSpc>
              </a:pPr>
              <a:r>
                <a:rPr lang="en-US" sz="9600" b="1" spc="-192" dirty="0">
                  <a:solidFill>
                    <a:srgbClr val="FFFFFF"/>
                  </a:solidFill>
                  <a:latin typeface="Archivo Narrow Bold"/>
                  <a:ea typeface="Archivo Narrow Bold"/>
                  <a:cs typeface="Archivo Narrow Bold"/>
                  <a:sym typeface="Archivo Narrow Bold"/>
                </a:rPr>
                <a:t>Introduction and Context</a:t>
              </a:r>
            </a:p>
          </p:txBody>
        </p:sp>
        <p:sp>
          <p:nvSpPr>
            <p:cNvPr id="7" name="TextBox 7"/>
            <p:cNvSpPr txBox="1"/>
            <p:nvPr/>
          </p:nvSpPr>
          <p:spPr>
            <a:xfrm>
              <a:off x="0" y="2387600"/>
              <a:ext cx="168529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0B234E"/>
                  </a:solidFill>
                  <a:latin typeface="HK Grotesk Semi-Bold"/>
                  <a:ea typeface="HK Grotesk Semi-Bold"/>
                  <a:cs typeface="HK Grotesk Semi-Bold"/>
                  <a:sym typeface="HK Grotesk Semi-Bold"/>
                </a:rPr>
                <a:t>Setting the stage for reliability prediction</a:t>
              </a:r>
            </a:p>
          </p:txBody>
        </p:sp>
      </p:grpSp>
      <p:sp>
        <p:nvSpPr>
          <p:cNvPr id="8" name="AutoShape 8"/>
          <p:cNvSpPr/>
          <p:nvPr/>
        </p:nvSpPr>
        <p:spPr>
          <a:xfrm>
            <a:off x="0" y="676275"/>
            <a:ext cx="18288000" cy="0"/>
          </a:xfrm>
          <a:prstGeom prst="line">
            <a:avLst/>
          </a:prstGeom>
          <a:ln w="19050" cap="flat">
            <a:solidFill>
              <a:srgbClr val="0B234E"/>
            </a:solidFill>
            <a:prstDash val="solid"/>
            <a:headEnd type="none" w="sm" len="sm"/>
            <a:tailEnd type="none" w="sm" len="sm"/>
          </a:ln>
        </p:spPr>
      </p:sp>
      <p:sp>
        <p:nvSpPr>
          <p:cNvPr id="9" name="AutoShape 9"/>
          <p:cNvSpPr/>
          <p:nvPr/>
        </p:nvSpPr>
        <p:spPr>
          <a:xfrm>
            <a:off x="0" y="9620250"/>
            <a:ext cx="18288000" cy="0"/>
          </a:xfrm>
          <a:prstGeom prst="line">
            <a:avLst/>
          </a:prstGeom>
          <a:ln w="19050" cap="flat">
            <a:solidFill>
              <a:srgbClr val="0B234E"/>
            </a:solidFill>
            <a:prstDash val="solid"/>
            <a:headEnd type="none" w="sm" len="sm"/>
            <a:tailEnd type="none" w="sm" len="sm"/>
          </a:ln>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0E3E7"/>
        </a:solidFill>
        <a:effectLst/>
      </p:bgPr>
    </p:bg>
    <p:spTree>
      <p:nvGrpSpPr>
        <p:cNvPr id="1" name=""/>
        <p:cNvGrpSpPr/>
        <p:nvPr/>
      </p:nvGrpSpPr>
      <p:grpSpPr>
        <a:xfrm>
          <a:off x="0" y="0"/>
          <a:ext cx="0" cy="0"/>
          <a:chOff x="0" y="0"/>
          <a:chExt cx="0" cy="0"/>
        </a:xfrm>
      </p:grpSpPr>
      <p:grpSp>
        <p:nvGrpSpPr>
          <p:cNvPr id="2" name="Group 2"/>
          <p:cNvGrpSpPr/>
          <p:nvPr/>
        </p:nvGrpSpPr>
        <p:grpSpPr>
          <a:xfrm>
            <a:off x="-28575" y="676275"/>
            <a:ext cx="6143625" cy="8943975"/>
            <a:chOff x="0" y="0"/>
            <a:chExt cx="1618074" cy="2355615"/>
          </a:xfrm>
        </p:grpSpPr>
        <p:sp>
          <p:nvSpPr>
            <p:cNvPr id="3" name="Freeform 3"/>
            <p:cNvSpPr/>
            <p:nvPr/>
          </p:nvSpPr>
          <p:spPr>
            <a:xfrm>
              <a:off x="0" y="0"/>
              <a:ext cx="1618074" cy="2355615"/>
            </a:xfrm>
            <a:custGeom>
              <a:avLst/>
              <a:gdLst/>
              <a:ahLst/>
              <a:cxnLst/>
              <a:rect l="l" t="t" r="r" b="b"/>
              <a:pathLst>
                <a:path w="1618074" h="2355615">
                  <a:moveTo>
                    <a:pt x="0" y="0"/>
                  </a:moveTo>
                  <a:lnTo>
                    <a:pt x="1618074" y="0"/>
                  </a:lnTo>
                  <a:lnTo>
                    <a:pt x="1618074" y="2355615"/>
                  </a:lnTo>
                  <a:lnTo>
                    <a:pt x="0" y="2355615"/>
                  </a:lnTo>
                  <a:close/>
                </a:path>
              </a:pathLst>
            </a:custGeom>
            <a:solidFill>
              <a:srgbClr val="FFFFFF"/>
            </a:solidFill>
            <a:ln w="9525" cap="sq">
              <a:solidFill>
                <a:srgbClr val="000000"/>
              </a:solidFill>
              <a:prstDash val="lgDash"/>
              <a:miter/>
            </a:ln>
          </p:spPr>
        </p:sp>
        <p:sp>
          <p:nvSpPr>
            <p:cNvPr id="4" name="TextBox 4"/>
            <p:cNvSpPr txBox="1"/>
            <p:nvPr/>
          </p:nvSpPr>
          <p:spPr>
            <a:xfrm>
              <a:off x="0" y="0"/>
              <a:ext cx="1618074" cy="2355615"/>
            </a:xfrm>
            <a:prstGeom prst="rect">
              <a:avLst/>
            </a:prstGeom>
          </p:spPr>
          <p:txBody>
            <a:bodyPr lIns="50800" tIns="50800" rIns="50800" bIns="50800" rtlCol="0" anchor="ctr"/>
            <a:lstStyle/>
            <a:p>
              <a:pPr algn="ctr">
                <a:lnSpc>
                  <a:spcPts val="2879"/>
                </a:lnSpc>
              </a:pPr>
              <a:endParaRPr/>
            </a:p>
          </p:txBody>
        </p:sp>
      </p:grpSp>
      <p:sp>
        <p:nvSpPr>
          <p:cNvPr id="5" name="TextBox 5"/>
          <p:cNvSpPr txBox="1"/>
          <p:nvPr/>
        </p:nvSpPr>
        <p:spPr>
          <a:xfrm>
            <a:off x="778660" y="3973830"/>
            <a:ext cx="6886575" cy="2510790"/>
          </a:xfrm>
          <a:prstGeom prst="rect">
            <a:avLst/>
          </a:prstGeom>
        </p:spPr>
        <p:txBody>
          <a:bodyPr lIns="0" tIns="0" rIns="0" bIns="0" rtlCol="0" anchor="t">
            <a:spAutoFit/>
          </a:bodyPr>
          <a:lstStyle/>
          <a:p>
            <a:pPr marL="0" lvl="0" indent="0" algn="l">
              <a:lnSpc>
                <a:spcPts val="9600"/>
              </a:lnSpc>
            </a:pPr>
            <a:r>
              <a:rPr lang="en-US" sz="9600" b="1" spc="-192">
                <a:solidFill>
                  <a:srgbClr val="0B234E"/>
                </a:solidFill>
                <a:latin typeface="Archivo Narrow Bold"/>
                <a:ea typeface="Archivo Narrow Bold"/>
                <a:cs typeface="Archivo Narrow Bold"/>
                <a:sym typeface="Archivo Narrow Bold"/>
              </a:rPr>
              <a:t>Problem Definition</a:t>
            </a:r>
          </a:p>
        </p:txBody>
      </p:sp>
      <p:sp>
        <p:nvSpPr>
          <p:cNvPr id="6" name="AutoShape 6"/>
          <p:cNvSpPr/>
          <p:nvPr/>
        </p:nvSpPr>
        <p:spPr>
          <a:xfrm>
            <a:off x="0" y="676275"/>
            <a:ext cx="18288000" cy="0"/>
          </a:xfrm>
          <a:prstGeom prst="line">
            <a:avLst/>
          </a:prstGeom>
          <a:ln w="19050" cap="flat">
            <a:solidFill>
              <a:srgbClr val="0B234E"/>
            </a:solidFill>
            <a:prstDash val="solid"/>
            <a:headEnd type="none" w="sm" len="sm"/>
            <a:tailEnd type="none" w="sm" len="sm"/>
          </a:ln>
        </p:spPr>
      </p:sp>
      <p:sp>
        <p:nvSpPr>
          <p:cNvPr id="7" name="AutoShape 7"/>
          <p:cNvSpPr/>
          <p:nvPr/>
        </p:nvSpPr>
        <p:spPr>
          <a:xfrm>
            <a:off x="0" y="9620250"/>
            <a:ext cx="18288000" cy="0"/>
          </a:xfrm>
          <a:prstGeom prst="line">
            <a:avLst/>
          </a:prstGeom>
          <a:ln w="19050" cap="flat">
            <a:solidFill>
              <a:srgbClr val="0B234E"/>
            </a:solidFill>
            <a:prstDash val="solid"/>
            <a:headEnd type="none" w="sm" len="sm"/>
            <a:tailEnd type="none" w="sm" len="sm"/>
          </a:ln>
        </p:spPr>
      </p:sp>
      <p:sp>
        <p:nvSpPr>
          <p:cNvPr id="8" name="TextBox 8"/>
          <p:cNvSpPr txBox="1"/>
          <p:nvPr/>
        </p:nvSpPr>
        <p:spPr>
          <a:xfrm>
            <a:off x="8704135" y="3152775"/>
            <a:ext cx="8555165" cy="3981450"/>
          </a:xfrm>
          <a:prstGeom prst="rect">
            <a:avLst/>
          </a:prstGeom>
        </p:spPr>
        <p:txBody>
          <a:bodyPr lIns="0" tIns="0" rIns="0" bIns="0" rtlCol="0" anchor="t">
            <a:spAutoFit/>
          </a:bodyPr>
          <a:lstStyle/>
          <a:p>
            <a:pPr marL="0" lvl="0" indent="0" algn="l">
              <a:lnSpc>
                <a:spcPts val="2879"/>
              </a:lnSpc>
            </a:pPr>
            <a:r>
              <a:rPr lang="en-US" sz="2400">
                <a:solidFill>
                  <a:srgbClr val="0B234E"/>
                </a:solidFill>
                <a:latin typeface="HK Grotesk"/>
                <a:ea typeface="HK Grotesk"/>
                <a:cs typeface="HK Grotesk"/>
                <a:sym typeface="HK Grotesk"/>
              </a:rPr>
              <a:t>The Academic Information Management System (AIMS), deployed at Mbarara University of Science and Technology in 1996 to manage student records, has experienced recurring annual module failures attributed to inadequate developer support and limited pre-deployment testing. Using historical module failure data recorded from 1996 to 2025, this study aims to develop a predictive model to forecast AIMS’s percentage failure rates for the next ten years (2026–2035). The findings will guide university management in deciding whether to retain AIMS or invest in a new, home-built Student Information Management System (SIMS)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676275"/>
            <a:ext cx="18288000" cy="0"/>
          </a:xfrm>
          <a:prstGeom prst="line">
            <a:avLst/>
          </a:prstGeom>
          <a:ln w="19050" cap="flat">
            <a:solidFill>
              <a:srgbClr val="0B234E"/>
            </a:solidFill>
            <a:prstDash val="solid"/>
            <a:headEnd type="none" w="sm" len="sm"/>
            <a:tailEnd type="none" w="sm" len="sm"/>
          </a:ln>
        </p:spPr>
      </p:sp>
      <p:sp>
        <p:nvSpPr>
          <p:cNvPr id="3" name="AutoShape 3"/>
          <p:cNvSpPr/>
          <p:nvPr/>
        </p:nvSpPr>
        <p:spPr>
          <a:xfrm>
            <a:off x="0" y="9620250"/>
            <a:ext cx="18288000" cy="0"/>
          </a:xfrm>
          <a:prstGeom prst="line">
            <a:avLst/>
          </a:prstGeom>
          <a:ln w="19050" cap="flat">
            <a:solidFill>
              <a:srgbClr val="0B234E"/>
            </a:solidFill>
            <a:prstDash val="solid"/>
            <a:headEnd type="none" w="sm" len="sm"/>
            <a:tailEnd type="none" w="sm" len="sm"/>
          </a:ln>
        </p:spPr>
      </p:sp>
      <p:grpSp>
        <p:nvGrpSpPr>
          <p:cNvPr id="4" name="Group 4"/>
          <p:cNvGrpSpPr/>
          <p:nvPr/>
        </p:nvGrpSpPr>
        <p:grpSpPr>
          <a:xfrm>
            <a:off x="-28575" y="676275"/>
            <a:ext cx="6143625" cy="8943975"/>
            <a:chOff x="0" y="0"/>
            <a:chExt cx="1618074" cy="2355615"/>
          </a:xfrm>
        </p:grpSpPr>
        <p:sp>
          <p:nvSpPr>
            <p:cNvPr id="5" name="Freeform 5"/>
            <p:cNvSpPr/>
            <p:nvPr/>
          </p:nvSpPr>
          <p:spPr>
            <a:xfrm>
              <a:off x="0" y="0"/>
              <a:ext cx="1618074" cy="2355615"/>
            </a:xfrm>
            <a:custGeom>
              <a:avLst/>
              <a:gdLst/>
              <a:ahLst/>
              <a:cxnLst/>
              <a:rect l="l" t="t" r="r" b="b"/>
              <a:pathLst>
                <a:path w="1618074" h="2355615">
                  <a:moveTo>
                    <a:pt x="0" y="0"/>
                  </a:moveTo>
                  <a:lnTo>
                    <a:pt x="1618074" y="0"/>
                  </a:lnTo>
                  <a:lnTo>
                    <a:pt x="1618074" y="2355615"/>
                  </a:lnTo>
                  <a:lnTo>
                    <a:pt x="0" y="2355615"/>
                  </a:lnTo>
                  <a:close/>
                </a:path>
              </a:pathLst>
            </a:custGeom>
            <a:solidFill>
              <a:srgbClr val="203566"/>
            </a:solidFill>
          </p:spPr>
        </p:sp>
        <p:sp>
          <p:nvSpPr>
            <p:cNvPr id="6" name="TextBox 6"/>
            <p:cNvSpPr txBox="1"/>
            <p:nvPr/>
          </p:nvSpPr>
          <p:spPr>
            <a:xfrm>
              <a:off x="0" y="0"/>
              <a:ext cx="1618074" cy="2355615"/>
            </a:xfrm>
            <a:prstGeom prst="rect">
              <a:avLst/>
            </a:prstGeom>
          </p:spPr>
          <p:txBody>
            <a:bodyPr lIns="50800" tIns="50800" rIns="50800" bIns="50800" rtlCol="0" anchor="ctr"/>
            <a:lstStyle/>
            <a:p>
              <a:pPr algn="ctr">
                <a:lnSpc>
                  <a:spcPts val="2879"/>
                </a:lnSpc>
              </a:pPr>
              <a:endParaRPr/>
            </a:p>
          </p:txBody>
        </p:sp>
      </p:grpSp>
      <p:sp>
        <p:nvSpPr>
          <p:cNvPr id="7" name="Freeform 7"/>
          <p:cNvSpPr/>
          <p:nvPr/>
        </p:nvSpPr>
        <p:spPr>
          <a:xfrm>
            <a:off x="6955978" y="1737241"/>
            <a:ext cx="10713627" cy="7405795"/>
          </a:xfrm>
          <a:custGeom>
            <a:avLst/>
            <a:gdLst/>
            <a:ahLst/>
            <a:cxnLst/>
            <a:rect l="l" t="t" r="r" b="b"/>
            <a:pathLst>
              <a:path w="10713627" h="7405795">
                <a:moveTo>
                  <a:pt x="0" y="0"/>
                </a:moveTo>
                <a:lnTo>
                  <a:pt x="10713626" y="0"/>
                </a:lnTo>
                <a:lnTo>
                  <a:pt x="10713626" y="7405795"/>
                </a:lnTo>
                <a:lnTo>
                  <a:pt x="0" y="7405795"/>
                </a:lnTo>
                <a:lnTo>
                  <a:pt x="0" y="0"/>
                </a:lnTo>
                <a:close/>
              </a:path>
            </a:pathLst>
          </a:custGeom>
          <a:blipFill>
            <a:blip r:embed="rId2"/>
            <a:stretch>
              <a:fillRect/>
            </a:stretch>
          </a:blipFill>
        </p:spPr>
      </p:sp>
      <p:sp>
        <p:nvSpPr>
          <p:cNvPr id="8" name="TextBox 8"/>
          <p:cNvSpPr txBox="1"/>
          <p:nvPr/>
        </p:nvSpPr>
        <p:spPr>
          <a:xfrm>
            <a:off x="381360" y="3467100"/>
            <a:ext cx="5323756" cy="3495675"/>
          </a:xfrm>
          <a:prstGeom prst="rect">
            <a:avLst/>
          </a:prstGeom>
        </p:spPr>
        <p:txBody>
          <a:bodyPr lIns="0" tIns="0" rIns="0" bIns="0" rtlCol="0" anchor="t">
            <a:spAutoFit/>
          </a:bodyPr>
          <a:lstStyle/>
          <a:p>
            <a:pPr marL="0" lvl="0" indent="0" algn="l">
              <a:lnSpc>
                <a:spcPts val="9000"/>
              </a:lnSpc>
            </a:pPr>
            <a:r>
              <a:rPr lang="en-US" sz="9000" spc="-179">
                <a:solidFill>
                  <a:srgbClr val="FFFFFF"/>
                </a:solidFill>
                <a:latin typeface="Archivo Narrow"/>
                <a:ea typeface="Archivo Narrow"/>
                <a:cs typeface="Archivo Narrow"/>
                <a:sym typeface="Archivo Narrow"/>
              </a:rPr>
              <a:t>Exploratory Data Analysis</a:t>
            </a:r>
          </a:p>
        </p:txBody>
      </p:sp>
      <p:sp>
        <p:nvSpPr>
          <p:cNvPr id="9" name="TextBox 9"/>
          <p:cNvSpPr txBox="1"/>
          <p:nvPr/>
        </p:nvSpPr>
        <p:spPr>
          <a:xfrm>
            <a:off x="8190252" y="710823"/>
            <a:ext cx="8245078" cy="896620"/>
          </a:xfrm>
          <a:prstGeom prst="rect">
            <a:avLst/>
          </a:prstGeom>
        </p:spPr>
        <p:txBody>
          <a:bodyPr lIns="0" tIns="0" rIns="0" bIns="0" rtlCol="0" anchor="t">
            <a:spAutoFit/>
          </a:bodyPr>
          <a:lstStyle/>
          <a:p>
            <a:pPr algn="ctr">
              <a:lnSpc>
                <a:spcPts val="7279"/>
              </a:lnSpc>
            </a:pPr>
            <a:r>
              <a:rPr lang="en-US" sz="5199" b="1">
                <a:solidFill>
                  <a:srgbClr val="000000"/>
                </a:solidFill>
                <a:latin typeface="HK Grotesk Bold"/>
                <a:ea typeface="HK Grotesk Bold"/>
                <a:cs typeface="HK Grotesk Bold"/>
                <a:sym typeface="HK Grotesk Bold"/>
              </a:rPr>
              <a:t>Target Variable Distribution </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8575" y="676275"/>
            <a:ext cx="18316575" cy="0"/>
          </a:xfrm>
          <a:prstGeom prst="line">
            <a:avLst/>
          </a:prstGeom>
          <a:ln w="19050" cap="flat">
            <a:solidFill>
              <a:srgbClr val="0B234E"/>
            </a:solidFill>
            <a:prstDash val="solid"/>
            <a:headEnd type="none" w="sm" len="sm"/>
            <a:tailEnd type="none" w="sm" len="sm"/>
          </a:ln>
        </p:spPr>
      </p:sp>
      <p:sp>
        <p:nvSpPr>
          <p:cNvPr id="3" name="AutoShape 3"/>
          <p:cNvSpPr/>
          <p:nvPr/>
        </p:nvSpPr>
        <p:spPr>
          <a:xfrm>
            <a:off x="-28575" y="9620250"/>
            <a:ext cx="18316575" cy="0"/>
          </a:xfrm>
          <a:prstGeom prst="line">
            <a:avLst/>
          </a:prstGeom>
          <a:ln w="19050" cap="flat">
            <a:solidFill>
              <a:srgbClr val="0B234E"/>
            </a:solidFill>
            <a:prstDash val="solid"/>
            <a:headEnd type="none" w="sm" len="sm"/>
            <a:tailEnd type="none" w="sm" len="sm"/>
          </a:ln>
        </p:spPr>
      </p:sp>
      <p:grpSp>
        <p:nvGrpSpPr>
          <p:cNvPr id="4" name="Group 4"/>
          <p:cNvGrpSpPr/>
          <p:nvPr/>
        </p:nvGrpSpPr>
        <p:grpSpPr>
          <a:xfrm>
            <a:off x="-28575" y="676275"/>
            <a:ext cx="6143625" cy="8943975"/>
            <a:chOff x="0" y="0"/>
            <a:chExt cx="1618074" cy="2355615"/>
          </a:xfrm>
        </p:grpSpPr>
        <p:sp>
          <p:nvSpPr>
            <p:cNvPr id="5" name="Freeform 5"/>
            <p:cNvSpPr/>
            <p:nvPr/>
          </p:nvSpPr>
          <p:spPr>
            <a:xfrm>
              <a:off x="0" y="0"/>
              <a:ext cx="1618074" cy="2355615"/>
            </a:xfrm>
            <a:custGeom>
              <a:avLst/>
              <a:gdLst/>
              <a:ahLst/>
              <a:cxnLst/>
              <a:rect l="l" t="t" r="r" b="b"/>
              <a:pathLst>
                <a:path w="1618074" h="2355615">
                  <a:moveTo>
                    <a:pt x="0" y="0"/>
                  </a:moveTo>
                  <a:lnTo>
                    <a:pt x="1618074" y="0"/>
                  </a:lnTo>
                  <a:lnTo>
                    <a:pt x="1618074" y="2355615"/>
                  </a:lnTo>
                  <a:lnTo>
                    <a:pt x="0" y="2355615"/>
                  </a:lnTo>
                  <a:close/>
                </a:path>
              </a:pathLst>
            </a:custGeom>
            <a:solidFill>
              <a:srgbClr val="203566"/>
            </a:solidFill>
          </p:spPr>
        </p:sp>
        <p:sp>
          <p:nvSpPr>
            <p:cNvPr id="6" name="TextBox 6"/>
            <p:cNvSpPr txBox="1"/>
            <p:nvPr/>
          </p:nvSpPr>
          <p:spPr>
            <a:xfrm>
              <a:off x="0" y="0"/>
              <a:ext cx="1618074" cy="2355615"/>
            </a:xfrm>
            <a:prstGeom prst="rect">
              <a:avLst/>
            </a:prstGeom>
          </p:spPr>
          <p:txBody>
            <a:bodyPr lIns="50800" tIns="50800" rIns="50800" bIns="50800" rtlCol="0" anchor="ctr"/>
            <a:lstStyle/>
            <a:p>
              <a:pPr algn="ctr">
                <a:lnSpc>
                  <a:spcPts val="2879"/>
                </a:lnSpc>
              </a:pPr>
              <a:endParaRPr/>
            </a:p>
          </p:txBody>
        </p:sp>
      </p:grpSp>
      <p:sp>
        <p:nvSpPr>
          <p:cNvPr id="7" name="Freeform 7"/>
          <p:cNvSpPr/>
          <p:nvPr/>
        </p:nvSpPr>
        <p:spPr>
          <a:xfrm>
            <a:off x="6248400" y="2476500"/>
            <a:ext cx="11763847" cy="6249544"/>
          </a:xfrm>
          <a:custGeom>
            <a:avLst/>
            <a:gdLst/>
            <a:ahLst/>
            <a:cxnLst/>
            <a:rect l="l" t="t" r="r" b="b"/>
            <a:pathLst>
              <a:path w="11476982" h="6097147">
                <a:moveTo>
                  <a:pt x="0" y="0"/>
                </a:moveTo>
                <a:lnTo>
                  <a:pt x="11476982" y="0"/>
                </a:lnTo>
                <a:lnTo>
                  <a:pt x="11476982" y="6097147"/>
                </a:lnTo>
                <a:lnTo>
                  <a:pt x="0" y="6097147"/>
                </a:lnTo>
                <a:lnTo>
                  <a:pt x="0" y="0"/>
                </a:lnTo>
                <a:close/>
              </a:path>
            </a:pathLst>
          </a:custGeom>
          <a:blipFill>
            <a:blip r:embed="rId2"/>
            <a:stretch>
              <a:fillRect/>
            </a:stretch>
          </a:blipFill>
        </p:spPr>
      </p:sp>
      <p:sp>
        <p:nvSpPr>
          <p:cNvPr id="8" name="TextBox 8"/>
          <p:cNvSpPr txBox="1"/>
          <p:nvPr/>
        </p:nvSpPr>
        <p:spPr>
          <a:xfrm>
            <a:off x="381360" y="3467100"/>
            <a:ext cx="5323756" cy="3495675"/>
          </a:xfrm>
          <a:prstGeom prst="rect">
            <a:avLst/>
          </a:prstGeom>
        </p:spPr>
        <p:txBody>
          <a:bodyPr lIns="0" tIns="0" rIns="0" bIns="0" rtlCol="0" anchor="t">
            <a:spAutoFit/>
          </a:bodyPr>
          <a:lstStyle/>
          <a:p>
            <a:pPr marL="0" lvl="0" indent="0" algn="l">
              <a:lnSpc>
                <a:spcPts val="9000"/>
              </a:lnSpc>
            </a:pPr>
            <a:r>
              <a:rPr lang="en-US" sz="9000" spc="-179">
                <a:solidFill>
                  <a:srgbClr val="FFFFFF"/>
                </a:solidFill>
                <a:latin typeface="Archivo Narrow"/>
                <a:ea typeface="Archivo Narrow"/>
                <a:cs typeface="Archivo Narrow"/>
                <a:sym typeface="Archivo Narrow"/>
              </a:rPr>
              <a:t>Exploratory Data Analysis</a:t>
            </a:r>
          </a:p>
        </p:txBody>
      </p:sp>
      <p:sp>
        <p:nvSpPr>
          <p:cNvPr id="9" name="TextBox 9"/>
          <p:cNvSpPr txBox="1"/>
          <p:nvPr/>
        </p:nvSpPr>
        <p:spPr>
          <a:xfrm>
            <a:off x="8707646" y="952500"/>
            <a:ext cx="6930611" cy="896620"/>
          </a:xfrm>
          <a:prstGeom prst="rect">
            <a:avLst/>
          </a:prstGeom>
        </p:spPr>
        <p:txBody>
          <a:bodyPr wrap="square" lIns="0" tIns="0" rIns="0" bIns="0" rtlCol="0" anchor="t">
            <a:spAutoFit/>
          </a:bodyPr>
          <a:lstStyle/>
          <a:p>
            <a:pPr algn="ctr">
              <a:lnSpc>
                <a:spcPts val="7279"/>
              </a:lnSpc>
            </a:pPr>
            <a:r>
              <a:rPr lang="en-US" sz="5199" b="1" dirty="0">
                <a:solidFill>
                  <a:srgbClr val="000000"/>
                </a:solidFill>
                <a:latin typeface="HK Grotesk Bold"/>
                <a:ea typeface="HK Grotesk Bold"/>
                <a:cs typeface="HK Grotesk Bold"/>
                <a:sym typeface="HK Grotesk Bold"/>
              </a:rPr>
              <a:t>Time Trend Analysis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676275"/>
            <a:ext cx="18288000" cy="0"/>
          </a:xfrm>
          <a:prstGeom prst="line">
            <a:avLst/>
          </a:prstGeom>
          <a:ln w="19050" cap="flat">
            <a:solidFill>
              <a:srgbClr val="0B234E"/>
            </a:solidFill>
            <a:prstDash val="solid"/>
            <a:headEnd type="none" w="sm" len="sm"/>
            <a:tailEnd type="none" w="sm" len="sm"/>
          </a:ln>
        </p:spPr>
      </p:sp>
      <p:sp>
        <p:nvSpPr>
          <p:cNvPr id="3" name="AutoShape 3"/>
          <p:cNvSpPr/>
          <p:nvPr/>
        </p:nvSpPr>
        <p:spPr>
          <a:xfrm>
            <a:off x="0" y="9620250"/>
            <a:ext cx="18288000" cy="0"/>
          </a:xfrm>
          <a:prstGeom prst="line">
            <a:avLst/>
          </a:prstGeom>
          <a:ln w="19050" cap="flat">
            <a:solidFill>
              <a:srgbClr val="0B234E"/>
            </a:solidFill>
            <a:prstDash val="solid"/>
            <a:headEnd type="none" w="sm" len="sm"/>
            <a:tailEnd type="none" w="sm" len="sm"/>
          </a:ln>
        </p:spPr>
      </p:sp>
      <p:grpSp>
        <p:nvGrpSpPr>
          <p:cNvPr id="4" name="Group 4"/>
          <p:cNvGrpSpPr/>
          <p:nvPr/>
        </p:nvGrpSpPr>
        <p:grpSpPr>
          <a:xfrm>
            <a:off x="-28575" y="676275"/>
            <a:ext cx="6143625" cy="8943975"/>
            <a:chOff x="0" y="0"/>
            <a:chExt cx="1618074" cy="2355615"/>
          </a:xfrm>
        </p:grpSpPr>
        <p:sp>
          <p:nvSpPr>
            <p:cNvPr id="5" name="Freeform 5"/>
            <p:cNvSpPr/>
            <p:nvPr/>
          </p:nvSpPr>
          <p:spPr>
            <a:xfrm>
              <a:off x="0" y="0"/>
              <a:ext cx="1618074" cy="2355615"/>
            </a:xfrm>
            <a:custGeom>
              <a:avLst/>
              <a:gdLst/>
              <a:ahLst/>
              <a:cxnLst/>
              <a:rect l="l" t="t" r="r" b="b"/>
              <a:pathLst>
                <a:path w="1618074" h="2355615">
                  <a:moveTo>
                    <a:pt x="0" y="0"/>
                  </a:moveTo>
                  <a:lnTo>
                    <a:pt x="1618074" y="0"/>
                  </a:lnTo>
                  <a:lnTo>
                    <a:pt x="1618074" y="2355615"/>
                  </a:lnTo>
                  <a:lnTo>
                    <a:pt x="0" y="2355615"/>
                  </a:lnTo>
                  <a:close/>
                </a:path>
              </a:pathLst>
            </a:custGeom>
            <a:solidFill>
              <a:srgbClr val="203566"/>
            </a:solidFill>
          </p:spPr>
        </p:sp>
        <p:sp>
          <p:nvSpPr>
            <p:cNvPr id="6" name="TextBox 6"/>
            <p:cNvSpPr txBox="1"/>
            <p:nvPr/>
          </p:nvSpPr>
          <p:spPr>
            <a:xfrm>
              <a:off x="0" y="0"/>
              <a:ext cx="1618074" cy="2355615"/>
            </a:xfrm>
            <a:prstGeom prst="rect">
              <a:avLst/>
            </a:prstGeom>
          </p:spPr>
          <p:txBody>
            <a:bodyPr lIns="50800" tIns="50800" rIns="50800" bIns="50800" rtlCol="0" anchor="ctr"/>
            <a:lstStyle/>
            <a:p>
              <a:pPr algn="ctr">
                <a:lnSpc>
                  <a:spcPts val="2879"/>
                </a:lnSpc>
              </a:pPr>
              <a:endParaRPr/>
            </a:p>
          </p:txBody>
        </p:sp>
      </p:grpSp>
      <p:sp>
        <p:nvSpPr>
          <p:cNvPr id="7" name="Freeform 7"/>
          <p:cNvSpPr/>
          <p:nvPr/>
        </p:nvSpPr>
        <p:spPr>
          <a:xfrm>
            <a:off x="7435815" y="1706171"/>
            <a:ext cx="9753949" cy="7815351"/>
          </a:xfrm>
          <a:custGeom>
            <a:avLst/>
            <a:gdLst/>
            <a:ahLst/>
            <a:cxnLst/>
            <a:rect l="l" t="t" r="r" b="b"/>
            <a:pathLst>
              <a:path w="9753949" h="7815351">
                <a:moveTo>
                  <a:pt x="0" y="0"/>
                </a:moveTo>
                <a:lnTo>
                  <a:pt x="9753949" y="0"/>
                </a:lnTo>
                <a:lnTo>
                  <a:pt x="9753949" y="7815351"/>
                </a:lnTo>
                <a:lnTo>
                  <a:pt x="0" y="7815351"/>
                </a:lnTo>
                <a:lnTo>
                  <a:pt x="0" y="0"/>
                </a:lnTo>
                <a:close/>
              </a:path>
            </a:pathLst>
          </a:custGeom>
          <a:blipFill>
            <a:blip r:embed="rId2"/>
            <a:stretch>
              <a:fillRect/>
            </a:stretch>
          </a:blipFill>
        </p:spPr>
      </p:sp>
      <p:sp>
        <p:nvSpPr>
          <p:cNvPr id="8" name="TextBox 8"/>
          <p:cNvSpPr txBox="1"/>
          <p:nvPr/>
        </p:nvSpPr>
        <p:spPr>
          <a:xfrm>
            <a:off x="381360" y="3467100"/>
            <a:ext cx="5323756" cy="3495675"/>
          </a:xfrm>
          <a:prstGeom prst="rect">
            <a:avLst/>
          </a:prstGeom>
        </p:spPr>
        <p:txBody>
          <a:bodyPr lIns="0" tIns="0" rIns="0" bIns="0" rtlCol="0" anchor="t">
            <a:spAutoFit/>
          </a:bodyPr>
          <a:lstStyle/>
          <a:p>
            <a:pPr marL="0" lvl="0" indent="0" algn="l">
              <a:lnSpc>
                <a:spcPts val="9000"/>
              </a:lnSpc>
            </a:pPr>
            <a:r>
              <a:rPr lang="en-US" sz="9000" spc="-179">
                <a:solidFill>
                  <a:srgbClr val="FFFFFF"/>
                </a:solidFill>
                <a:latin typeface="Archivo Narrow"/>
                <a:ea typeface="Archivo Narrow"/>
                <a:cs typeface="Archivo Narrow"/>
                <a:sym typeface="Archivo Narrow"/>
              </a:rPr>
              <a:t>Exploratory Data Analysis</a:t>
            </a:r>
          </a:p>
        </p:txBody>
      </p:sp>
      <p:sp>
        <p:nvSpPr>
          <p:cNvPr id="9" name="TextBox 9"/>
          <p:cNvSpPr txBox="1"/>
          <p:nvPr/>
        </p:nvSpPr>
        <p:spPr>
          <a:xfrm>
            <a:off x="8155277" y="710823"/>
            <a:ext cx="8315027" cy="896620"/>
          </a:xfrm>
          <a:prstGeom prst="rect">
            <a:avLst/>
          </a:prstGeom>
        </p:spPr>
        <p:txBody>
          <a:bodyPr lIns="0" tIns="0" rIns="0" bIns="0" rtlCol="0" anchor="t">
            <a:spAutoFit/>
          </a:bodyPr>
          <a:lstStyle/>
          <a:p>
            <a:pPr algn="ctr">
              <a:lnSpc>
                <a:spcPts val="7279"/>
              </a:lnSpc>
            </a:pPr>
            <a:r>
              <a:rPr lang="en-US" sz="5199" b="1">
                <a:solidFill>
                  <a:srgbClr val="000000"/>
                </a:solidFill>
                <a:latin typeface="HK Grotesk Bold"/>
                <a:ea typeface="HK Grotesk Bold"/>
                <a:cs typeface="HK Grotesk Bold"/>
                <a:sym typeface="HK Grotesk Bold"/>
              </a:rPr>
              <a:t>Correlation Matrix Heatmap</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0E3E7"/>
        </a:solidFill>
        <a:effectLst/>
      </p:bgPr>
    </p:bg>
    <p:spTree>
      <p:nvGrpSpPr>
        <p:cNvPr id="1" name=""/>
        <p:cNvGrpSpPr/>
        <p:nvPr/>
      </p:nvGrpSpPr>
      <p:grpSpPr>
        <a:xfrm>
          <a:off x="0" y="0"/>
          <a:ext cx="0" cy="0"/>
          <a:chOff x="0" y="0"/>
          <a:chExt cx="0" cy="0"/>
        </a:xfrm>
      </p:grpSpPr>
      <p:grpSp>
        <p:nvGrpSpPr>
          <p:cNvPr id="2" name="Group 2"/>
          <p:cNvGrpSpPr/>
          <p:nvPr/>
        </p:nvGrpSpPr>
        <p:grpSpPr>
          <a:xfrm>
            <a:off x="-28575" y="676275"/>
            <a:ext cx="6143625" cy="8943975"/>
            <a:chOff x="0" y="0"/>
            <a:chExt cx="1618074" cy="2355615"/>
          </a:xfrm>
        </p:grpSpPr>
        <p:sp>
          <p:nvSpPr>
            <p:cNvPr id="3" name="Freeform 3"/>
            <p:cNvSpPr/>
            <p:nvPr/>
          </p:nvSpPr>
          <p:spPr>
            <a:xfrm>
              <a:off x="0" y="0"/>
              <a:ext cx="1618074" cy="2355615"/>
            </a:xfrm>
            <a:custGeom>
              <a:avLst/>
              <a:gdLst/>
              <a:ahLst/>
              <a:cxnLst/>
              <a:rect l="l" t="t" r="r" b="b"/>
              <a:pathLst>
                <a:path w="1618074" h="2355615">
                  <a:moveTo>
                    <a:pt x="0" y="0"/>
                  </a:moveTo>
                  <a:lnTo>
                    <a:pt x="1618074" y="0"/>
                  </a:lnTo>
                  <a:lnTo>
                    <a:pt x="1618074" y="2355615"/>
                  </a:lnTo>
                  <a:lnTo>
                    <a:pt x="0" y="2355615"/>
                  </a:lnTo>
                  <a:close/>
                </a:path>
              </a:pathLst>
            </a:custGeom>
            <a:solidFill>
              <a:srgbClr val="FFFFFF"/>
            </a:solidFill>
            <a:ln w="9525" cap="sq">
              <a:solidFill>
                <a:srgbClr val="000000"/>
              </a:solidFill>
              <a:prstDash val="lgDash"/>
              <a:miter/>
            </a:ln>
          </p:spPr>
        </p:sp>
        <p:sp>
          <p:nvSpPr>
            <p:cNvPr id="4" name="TextBox 4"/>
            <p:cNvSpPr txBox="1"/>
            <p:nvPr/>
          </p:nvSpPr>
          <p:spPr>
            <a:xfrm>
              <a:off x="0" y="0"/>
              <a:ext cx="1618074" cy="2355615"/>
            </a:xfrm>
            <a:prstGeom prst="rect">
              <a:avLst/>
            </a:prstGeom>
          </p:spPr>
          <p:txBody>
            <a:bodyPr lIns="50800" tIns="50800" rIns="50800" bIns="50800" rtlCol="0" anchor="ctr"/>
            <a:lstStyle/>
            <a:p>
              <a:pPr algn="ctr">
                <a:lnSpc>
                  <a:spcPts val="2879"/>
                </a:lnSpc>
              </a:pPr>
              <a:endParaRPr/>
            </a:p>
          </p:txBody>
        </p:sp>
      </p:grpSp>
      <p:sp>
        <p:nvSpPr>
          <p:cNvPr id="5" name="TextBox 5"/>
          <p:cNvSpPr txBox="1"/>
          <p:nvPr/>
        </p:nvSpPr>
        <p:spPr>
          <a:xfrm>
            <a:off x="610270" y="4588192"/>
            <a:ext cx="4957746" cy="1291590"/>
          </a:xfrm>
          <a:prstGeom prst="rect">
            <a:avLst/>
          </a:prstGeom>
        </p:spPr>
        <p:txBody>
          <a:bodyPr lIns="0" tIns="0" rIns="0" bIns="0" rtlCol="0" anchor="t">
            <a:spAutoFit/>
          </a:bodyPr>
          <a:lstStyle/>
          <a:p>
            <a:pPr marL="0" lvl="0" indent="0" algn="l">
              <a:lnSpc>
                <a:spcPts val="9600"/>
              </a:lnSpc>
            </a:pPr>
            <a:r>
              <a:rPr lang="en-US" sz="9600" b="1" spc="-192">
                <a:solidFill>
                  <a:srgbClr val="0B234E"/>
                </a:solidFill>
                <a:latin typeface="Archivo Narrow Bold"/>
                <a:ea typeface="Archivo Narrow Bold"/>
                <a:cs typeface="Archivo Narrow Bold"/>
                <a:sym typeface="Archivo Narrow Bold"/>
              </a:rPr>
              <a:t>Solution</a:t>
            </a:r>
          </a:p>
        </p:txBody>
      </p:sp>
      <p:sp>
        <p:nvSpPr>
          <p:cNvPr id="6" name="AutoShape 6"/>
          <p:cNvSpPr/>
          <p:nvPr/>
        </p:nvSpPr>
        <p:spPr>
          <a:xfrm>
            <a:off x="0" y="676275"/>
            <a:ext cx="18288000" cy="0"/>
          </a:xfrm>
          <a:prstGeom prst="line">
            <a:avLst/>
          </a:prstGeom>
          <a:ln w="19050" cap="flat">
            <a:solidFill>
              <a:srgbClr val="0B234E"/>
            </a:solidFill>
            <a:prstDash val="solid"/>
            <a:headEnd type="none" w="sm" len="sm"/>
            <a:tailEnd type="none" w="sm" len="sm"/>
          </a:ln>
        </p:spPr>
      </p:sp>
      <p:sp>
        <p:nvSpPr>
          <p:cNvPr id="7" name="AutoShape 7"/>
          <p:cNvSpPr/>
          <p:nvPr/>
        </p:nvSpPr>
        <p:spPr>
          <a:xfrm>
            <a:off x="0" y="9620250"/>
            <a:ext cx="18288000" cy="0"/>
          </a:xfrm>
          <a:prstGeom prst="line">
            <a:avLst/>
          </a:prstGeom>
          <a:ln w="19050" cap="flat">
            <a:solidFill>
              <a:srgbClr val="0B234E"/>
            </a:solidFill>
            <a:prstDash val="solid"/>
            <a:headEnd type="none" w="sm" len="sm"/>
            <a:tailEnd type="none" w="sm" len="sm"/>
          </a:ln>
        </p:spPr>
      </p:sp>
      <p:sp>
        <p:nvSpPr>
          <p:cNvPr id="8" name="TextBox 8"/>
          <p:cNvSpPr txBox="1"/>
          <p:nvPr/>
        </p:nvSpPr>
        <p:spPr>
          <a:xfrm>
            <a:off x="7678487" y="1831056"/>
            <a:ext cx="8555165" cy="6153150"/>
          </a:xfrm>
          <a:prstGeom prst="rect">
            <a:avLst/>
          </a:prstGeom>
        </p:spPr>
        <p:txBody>
          <a:bodyPr lIns="0" tIns="0" rIns="0" bIns="0" rtlCol="0" anchor="t">
            <a:spAutoFit/>
          </a:bodyPr>
          <a:lstStyle/>
          <a:p>
            <a:pPr algn="l">
              <a:lnSpc>
                <a:spcPts val="2879"/>
              </a:lnSpc>
            </a:pPr>
            <a:r>
              <a:rPr lang="en-US" sz="2400">
                <a:solidFill>
                  <a:srgbClr val="0B234E"/>
                </a:solidFill>
                <a:latin typeface="HK Grotesk"/>
                <a:ea typeface="HK Grotesk"/>
                <a:cs typeface="HK Grotesk"/>
                <a:sym typeface="HK Grotesk"/>
              </a:rPr>
              <a:t>To address the challenge of forecasting AIMS reliability, we developed a predictive modeling approach using historical failure data (1996–2025). We began with a Linear Regression model to capture the long-term trend but found it inadequate for the system’s nonlinear behavior. We then applied an XGBoost regressor to better model local variations and complex failure patterns. However, recognizing XGBoost’s limitations in long-range extrapolation, we designed a hybrid model that blends both approaches using the formula:</a:t>
            </a:r>
          </a:p>
          <a:p>
            <a:pPr algn="ctr">
              <a:lnSpc>
                <a:spcPts val="2879"/>
              </a:lnSpc>
            </a:pPr>
            <a:endParaRPr lang="en-US" sz="2400">
              <a:solidFill>
                <a:srgbClr val="0B234E"/>
              </a:solidFill>
              <a:latin typeface="HK Grotesk"/>
              <a:ea typeface="HK Grotesk"/>
              <a:cs typeface="HK Grotesk"/>
              <a:sym typeface="HK Grotesk"/>
            </a:endParaRPr>
          </a:p>
          <a:p>
            <a:pPr algn="ctr">
              <a:lnSpc>
                <a:spcPts val="2879"/>
              </a:lnSpc>
            </a:pPr>
            <a:r>
              <a:rPr lang="en-US" sz="2400">
                <a:solidFill>
                  <a:srgbClr val="0B234E"/>
                </a:solidFill>
                <a:latin typeface="HK Grotesk"/>
                <a:ea typeface="HK Grotesk"/>
                <a:cs typeface="HK Grotesk"/>
                <a:sym typeface="HK Grotesk"/>
              </a:rPr>
              <a:t>blended_pred=α×xgb_pred+(1−α)×lin_pred</a:t>
            </a:r>
          </a:p>
          <a:p>
            <a:pPr algn="l">
              <a:lnSpc>
                <a:spcPts val="2879"/>
              </a:lnSpc>
            </a:pPr>
            <a:endParaRPr lang="en-US" sz="2400">
              <a:solidFill>
                <a:srgbClr val="0B234E"/>
              </a:solidFill>
              <a:latin typeface="HK Grotesk"/>
              <a:ea typeface="HK Grotesk"/>
              <a:cs typeface="HK Grotesk"/>
              <a:sym typeface="HK Grotesk"/>
            </a:endParaRPr>
          </a:p>
          <a:p>
            <a:pPr algn="l">
              <a:lnSpc>
                <a:spcPts val="2879"/>
              </a:lnSpc>
            </a:pPr>
            <a:r>
              <a:rPr lang="en-US" sz="2400">
                <a:solidFill>
                  <a:srgbClr val="0B234E"/>
                </a:solidFill>
                <a:latin typeface="HK Grotesk"/>
                <a:ea typeface="HK Grotesk"/>
                <a:cs typeface="HK Grotesk"/>
                <a:sym typeface="HK Grotesk"/>
              </a:rPr>
              <a:t>This hybrid model combines the trend stability of linear regression with the pattern flexibility of XGBoost, providing a more robust and defendable prediction of AIMS failure rates for the next decade (2026–2035)</a:t>
            </a:r>
          </a:p>
          <a:p>
            <a:pPr marL="0" lvl="0" indent="0" algn="l">
              <a:lnSpc>
                <a:spcPts val="2879"/>
              </a:lnSpc>
            </a:pPr>
            <a:endParaRPr lang="en-US" sz="2400">
              <a:solidFill>
                <a:srgbClr val="0B234E"/>
              </a:solidFill>
              <a:latin typeface="HK Grotesk"/>
              <a:ea typeface="HK Grotesk"/>
              <a:cs typeface="HK Grotesk"/>
              <a:sym typeface="HK Grotesk"/>
            </a:endParaRPr>
          </a:p>
        </p:txBody>
      </p:sp>
      <p:sp>
        <p:nvSpPr>
          <p:cNvPr id="9" name="TextBox 9"/>
          <p:cNvSpPr txBox="1"/>
          <p:nvPr/>
        </p:nvSpPr>
        <p:spPr>
          <a:xfrm>
            <a:off x="7678487" y="8399379"/>
            <a:ext cx="3812232" cy="390525"/>
          </a:xfrm>
          <a:prstGeom prst="rect">
            <a:avLst/>
          </a:prstGeom>
        </p:spPr>
        <p:txBody>
          <a:bodyPr lIns="0" tIns="0" rIns="0" bIns="0" rtlCol="0" anchor="t">
            <a:spAutoFit/>
          </a:bodyPr>
          <a:lstStyle/>
          <a:p>
            <a:pPr algn="ctr">
              <a:lnSpc>
                <a:spcPts val="3000"/>
              </a:lnSpc>
              <a:spcBef>
                <a:spcPct val="0"/>
              </a:spcBef>
            </a:pPr>
            <a:r>
              <a:rPr lang="en-US" sz="2500">
                <a:solidFill>
                  <a:srgbClr val="0B234E"/>
                </a:solidFill>
                <a:latin typeface="HK Grotesk"/>
                <a:ea typeface="HK Grotesk"/>
                <a:cs typeface="HK Grotesk"/>
                <a:sym typeface="HK Grotesk"/>
              </a:rPr>
              <a:t>α = alpha (model multiplier)</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0E3E7"/>
        </a:solidFill>
        <a:effectLst/>
      </p:bgPr>
    </p:bg>
    <p:spTree>
      <p:nvGrpSpPr>
        <p:cNvPr id="1" name=""/>
        <p:cNvGrpSpPr/>
        <p:nvPr/>
      </p:nvGrpSpPr>
      <p:grpSpPr>
        <a:xfrm>
          <a:off x="0" y="0"/>
          <a:ext cx="0" cy="0"/>
          <a:chOff x="0" y="0"/>
          <a:chExt cx="0" cy="0"/>
        </a:xfrm>
      </p:grpSpPr>
      <p:grpSp>
        <p:nvGrpSpPr>
          <p:cNvPr id="2" name="Group 2"/>
          <p:cNvGrpSpPr/>
          <p:nvPr/>
        </p:nvGrpSpPr>
        <p:grpSpPr>
          <a:xfrm>
            <a:off x="-14288" y="3933203"/>
            <a:ext cx="18316575" cy="1649451"/>
            <a:chOff x="0" y="0"/>
            <a:chExt cx="4824119" cy="434423"/>
          </a:xfrm>
        </p:grpSpPr>
        <p:sp>
          <p:nvSpPr>
            <p:cNvPr id="3" name="Freeform 3"/>
            <p:cNvSpPr/>
            <p:nvPr/>
          </p:nvSpPr>
          <p:spPr>
            <a:xfrm>
              <a:off x="0" y="0"/>
              <a:ext cx="4824118" cy="434423"/>
            </a:xfrm>
            <a:custGeom>
              <a:avLst/>
              <a:gdLst/>
              <a:ahLst/>
              <a:cxnLst/>
              <a:rect l="l" t="t" r="r" b="b"/>
              <a:pathLst>
                <a:path w="4824118" h="434423">
                  <a:moveTo>
                    <a:pt x="0" y="0"/>
                  </a:moveTo>
                  <a:lnTo>
                    <a:pt x="4824118" y="0"/>
                  </a:lnTo>
                  <a:lnTo>
                    <a:pt x="4824118" y="434423"/>
                  </a:lnTo>
                  <a:lnTo>
                    <a:pt x="0" y="434423"/>
                  </a:lnTo>
                  <a:close/>
                </a:path>
              </a:pathLst>
            </a:custGeom>
            <a:solidFill>
              <a:srgbClr val="203566"/>
            </a:solidFill>
          </p:spPr>
        </p:sp>
        <p:sp>
          <p:nvSpPr>
            <p:cNvPr id="4" name="TextBox 4"/>
            <p:cNvSpPr txBox="1"/>
            <p:nvPr/>
          </p:nvSpPr>
          <p:spPr>
            <a:xfrm>
              <a:off x="0" y="0"/>
              <a:ext cx="4824119" cy="434423"/>
            </a:xfrm>
            <a:prstGeom prst="rect">
              <a:avLst/>
            </a:prstGeom>
          </p:spPr>
          <p:txBody>
            <a:bodyPr lIns="50800" tIns="50800" rIns="50800" bIns="50800" rtlCol="0" anchor="ctr"/>
            <a:lstStyle/>
            <a:p>
              <a:pPr algn="ctr">
                <a:lnSpc>
                  <a:spcPts val="2879"/>
                </a:lnSpc>
              </a:pPr>
              <a:endParaRPr/>
            </a:p>
          </p:txBody>
        </p:sp>
      </p:grpSp>
      <p:grpSp>
        <p:nvGrpSpPr>
          <p:cNvPr id="5" name="Group 5"/>
          <p:cNvGrpSpPr/>
          <p:nvPr/>
        </p:nvGrpSpPr>
        <p:grpSpPr>
          <a:xfrm>
            <a:off x="666750" y="4038600"/>
            <a:ext cx="12639675" cy="2209800"/>
            <a:chOff x="0" y="0"/>
            <a:chExt cx="16852900" cy="2946400"/>
          </a:xfrm>
        </p:grpSpPr>
        <p:sp>
          <p:nvSpPr>
            <p:cNvPr id="6" name="TextBox 6"/>
            <p:cNvSpPr txBox="1"/>
            <p:nvPr/>
          </p:nvSpPr>
          <p:spPr>
            <a:xfrm>
              <a:off x="0" y="171450"/>
              <a:ext cx="16852900" cy="1779270"/>
            </a:xfrm>
            <a:prstGeom prst="rect">
              <a:avLst/>
            </a:prstGeom>
          </p:spPr>
          <p:txBody>
            <a:bodyPr lIns="0" tIns="0" rIns="0" bIns="0" rtlCol="0" anchor="t">
              <a:spAutoFit/>
            </a:bodyPr>
            <a:lstStyle/>
            <a:p>
              <a:pPr marL="0" lvl="0" indent="0" algn="l">
                <a:lnSpc>
                  <a:spcPts val="9600"/>
                </a:lnSpc>
              </a:pPr>
              <a:r>
                <a:rPr lang="en-US" sz="9600" b="1" spc="-192">
                  <a:solidFill>
                    <a:srgbClr val="FFFFFF"/>
                  </a:solidFill>
                  <a:latin typeface="Archivo Narrow Bold"/>
                  <a:ea typeface="Archivo Narrow Bold"/>
                  <a:cs typeface="Archivo Narrow Bold"/>
                  <a:sym typeface="Archivo Narrow Bold"/>
                </a:rPr>
                <a:t>ML Algorithms Explored</a:t>
              </a:r>
            </a:p>
          </p:txBody>
        </p:sp>
        <p:sp>
          <p:nvSpPr>
            <p:cNvPr id="7" name="TextBox 7"/>
            <p:cNvSpPr txBox="1"/>
            <p:nvPr/>
          </p:nvSpPr>
          <p:spPr>
            <a:xfrm>
              <a:off x="0" y="2387600"/>
              <a:ext cx="168529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0B234E"/>
                  </a:solidFill>
                  <a:latin typeface="HK Grotesk Semi-Bold"/>
                  <a:ea typeface="HK Grotesk Semi-Bold"/>
                  <a:cs typeface="HK Grotesk Semi-Bold"/>
                  <a:sym typeface="HK Grotesk Semi-Bold"/>
                </a:rPr>
                <a:t>Evaluating Techniques for Reliability Prediction</a:t>
              </a:r>
            </a:p>
          </p:txBody>
        </p:sp>
      </p:grpSp>
      <p:sp>
        <p:nvSpPr>
          <p:cNvPr id="8" name="AutoShape 8"/>
          <p:cNvSpPr/>
          <p:nvPr/>
        </p:nvSpPr>
        <p:spPr>
          <a:xfrm>
            <a:off x="0" y="676275"/>
            <a:ext cx="18288000" cy="0"/>
          </a:xfrm>
          <a:prstGeom prst="line">
            <a:avLst/>
          </a:prstGeom>
          <a:ln w="19050" cap="flat">
            <a:solidFill>
              <a:srgbClr val="0B234E"/>
            </a:solidFill>
            <a:prstDash val="solid"/>
            <a:headEnd type="none" w="sm" len="sm"/>
            <a:tailEnd type="none" w="sm" len="sm"/>
          </a:ln>
        </p:spPr>
      </p:sp>
      <p:sp>
        <p:nvSpPr>
          <p:cNvPr id="9" name="AutoShape 9"/>
          <p:cNvSpPr/>
          <p:nvPr/>
        </p:nvSpPr>
        <p:spPr>
          <a:xfrm>
            <a:off x="0" y="9620250"/>
            <a:ext cx="18288000" cy="0"/>
          </a:xfrm>
          <a:prstGeom prst="line">
            <a:avLst/>
          </a:prstGeom>
          <a:ln w="19050" cap="flat">
            <a:solidFill>
              <a:srgbClr val="0B234E"/>
            </a:solidFill>
            <a:prstDash val="solid"/>
            <a:headEnd type="none" w="sm" len="sm"/>
            <a:tailEnd type="none" w="sm" len="sm"/>
          </a:ln>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575" y="0"/>
            <a:ext cx="18316575" cy="2491400"/>
            <a:chOff x="0" y="0"/>
            <a:chExt cx="4824119" cy="656171"/>
          </a:xfrm>
        </p:grpSpPr>
        <p:sp>
          <p:nvSpPr>
            <p:cNvPr id="3" name="Freeform 3"/>
            <p:cNvSpPr/>
            <p:nvPr/>
          </p:nvSpPr>
          <p:spPr>
            <a:xfrm>
              <a:off x="0" y="0"/>
              <a:ext cx="4824118" cy="656171"/>
            </a:xfrm>
            <a:custGeom>
              <a:avLst/>
              <a:gdLst/>
              <a:ahLst/>
              <a:cxnLst/>
              <a:rect l="l" t="t" r="r" b="b"/>
              <a:pathLst>
                <a:path w="4824118" h="656171">
                  <a:moveTo>
                    <a:pt x="0" y="0"/>
                  </a:moveTo>
                  <a:lnTo>
                    <a:pt x="4824118" y="0"/>
                  </a:lnTo>
                  <a:lnTo>
                    <a:pt x="4824118" y="656171"/>
                  </a:lnTo>
                  <a:lnTo>
                    <a:pt x="0" y="656171"/>
                  </a:lnTo>
                  <a:close/>
                </a:path>
              </a:pathLst>
            </a:custGeom>
            <a:solidFill>
              <a:srgbClr val="203566"/>
            </a:solidFill>
          </p:spPr>
        </p:sp>
        <p:sp>
          <p:nvSpPr>
            <p:cNvPr id="4" name="TextBox 4"/>
            <p:cNvSpPr txBox="1"/>
            <p:nvPr/>
          </p:nvSpPr>
          <p:spPr>
            <a:xfrm>
              <a:off x="0" y="0"/>
              <a:ext cx="4824119" cy="656171"/>
            </a:xfrm>
            <a:prstGeom prst="rect">
              <a:avLst/>
            </a:prstGeom>
          </p:spPr>
          <p:txBody>
            <a:bodyPr lIns="50800" tIns="50800" rIns="50800" bIns="50800" rtlCol="0" anchor="ctr"/>
            <a:lstStyle/>
            <a:p>
              <a:pPr algn="ctr">
                <a:lnSpc>
                  <a:spcPts val="2879"/>
                </a:lnSpc>
              </a:pPr>
              <a:endParaRPr/>
            </a:p>
          </p:txBody>
        </p:sp>
      </p:grpSp>
      <p:sp>
        <p:nvSpPr>
          <p:cNvPr id="5" name="AutoShape 5"/>
          <p:cNvSpPr/>
          <p:nvPr/>
        </p:nvSpPr>
        <p:spPr>
          <a:xfrm>
            <a:off x="0" y="676275"/>
            <a:ext cx="18288000" cy="0"/>
          </a:xfrm>
          <a:prstGeom prst="line">
            <a:avLst/>
          </a:prstGeom>
          <a:ln w="19050" cap="flat">
            <a:solidFill>
              <a:srgbClr val="FFFFFF"/>
            </a:solidFill>
            <a:prstDash val="solid"/>
            <a:headEnd type="none" w="sm" len="sm"/>
            <a:tailEnd type="none" w="sm" len="sm"/>
          </a:ln>
        </p:spPr>
      </p:sp>
      <p:sp>
        <p:nvSpPr>
          <p:cNvPr id="6" name="AutoShape 6"/>
          <p:cNvSpPr/>
          <p:nvPr/>
        </p:nvSpPr>
        <p:spPr>
          <a:xfrm>
            <a:off x="0" y="9629775"/>
            <a:ext cx="18288000" cy="0"/>
          </a:xfrm>
          <a:prstGeom prst="line">
            <a:avLst/>
          </a:prstGeom>
          <a:ln w="19050" cap="flat">
            <a:solidFill>
              <a:srgbClr val="0B234E"/>
            </a:solidFill>
            <a:prstDash val="solid"/>
            <a:headEnd type="none" w="sm" len="sm"/>
            <a:tailEnd type="none" w="sm" len="sm"/>
          </a:ln>
        </p:spPr>
      </p:sp>
      <p:sp>
        <p:nvSpPr>
          <p:cNvPr id="7" name="Freeform 7"/>
          <p:cNvSpPr/>
          <p:nvPr/>
        </p:nvSpPr>
        <p:spPr>
          <a:xfrm>
            <a:off x="7145937" y="3843542"/>
            <a:ext cx="1561958" cy="1138809"/>
          </a:xfrm>
          <a:custGeom>
            <a:avLst/>
            <a:gdLst/>
            <a:ahLst/>
            <a:cxnLst/>
            <a:rect l="l" t="t" r="r" b="b"/>
            <a:pathLst>
              <a:path w="1561958" h="1138809">
                <a:moveTo>
                  <a:pt x="0" y="0"/>
                </a:moveTo>
                <a:lnTo>
                  <a:pt x="1561959" y="0"/>
                </a:lnTo>
                <a:lnTo>
                  <a:pt x="1561959" y="1138810"/>
                </a:lnTo>
                <a:lnTo>
                  <a:pt x="0" y="11388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385888" y="3706313"/>
            <a:ext cx="1148573" cy="1437187"/>
          </a:xfrm>
          <a:custGeom>
            <a:avLst/>
            <a:gdLst/>
            <a:ahLst/>
            <a:cxnLst/>
            <a:rect l="l" t="t" r="r" b="b"/>
            <a:pathLst>
              <a:path w="1148573" h="1437187">
                <a:moveTo>
                  <a:pt x="0" y="0"/>
                </a:moveTo>
                <a:lnTo>
                  <a:pt x="1148573" y="0"/>
                </a:lnTo>
                <a:lnTo>
                  <a:pt x="1148573" y="1437187"/>
                </a:lnTo>
                <a:lnTo>
                  <a:pt x="0" y="143718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a:off x="12905987" y="3581400"/>
            <a:ext cx="1218438" cy="1562100"/>
          </a:xfrm>
          <a:custGeom>
            <a:avLst/>
            <a:gdLst/>
            <a:ahLst/>
            <a:cxnLst/>
            <a:rect l="l" t="t" r="r" b="b"/>
            <a:pathLst>
              <a:path w="1218438" h="1562100">
                <a:moveTo>
                  <a:pt x="0" y="0"/>
                </a:moveTo>
                <a:lnTo>
                  <a:pt x="1218438" y="0"/>
                </a:lnTo>
                <a:lnTo>
                  <a:pt x="1218438" y="1562100"/>
                </a:lnTo>
                <a:lnTo>
                  <a:pt x="0" y="15621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0" name="Group 10"/>
          <p:cNvGrpSpPr/>
          <p:nvPr/>
        </p:nvGrpSpPr>
        <p:grpSpPr>
          <a:xfrm>
            <a:off x="1385888" y="5486400"/>
            <a:ext cx="15516225" cy="3295650"/>
            <a:chOff x="0" y="0"/>
            <a:chExt cx="20688300" cy="4394200"/>
          </a:xfrm>
        </p:grpSpPr>
        <p:sp>
          <p:nvSpPr>
            <p:cNvPr id="11" name="TextBox 11"/>
            <p:cNvSpPr txBox="1"/>
            <p:nvPr/>
          </p:nvSpPr>
          <p:spPr>
            <a:xfrm>
              <a:off x="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3F5A9A"/>
                  </a:solidFill>
                  <a:latin typeface="HK Grotesk Semi-Bold"/>
                  <a:ea typeface="HK Grotesk Semi-Bold"/>
                  <a:cs typeface="HK Grotesk Semi-Bold"/>
                  <a:sym typeface="HK Grotesk Semi-Bold"/>
                </a:rPr>
                <a:t>Initial Choice</a:t>
              </a:r>
            </a:p>
          </p:txBody>
        </p:sp>
        <p:sp>
          <p:nvSpPr>
            <p:cNvPr id="12" name="TextBox 12"/>
            <p:cNvSpPr txBox="1"/>
            <p:nvPr/>
          </p:nvSpPr>
          <p:spPr>
            <a:xfrm>
              <a:off x="0" y="1235075"/>
              <a:ext cx="5346700" cy="3121025"/>
            </a:xfrm>
            <a:prstGeom prst="rect">
              <a:avLst/>
            </a:prstGeom>
          </p:spPr>
          <p:txBody>
            <a:bodyPr lIns="0" tIns="0" rIns="0" bIns="0" rtlCol="0" anchor="t">
              <a:spAutoFit/>
            </a:bodyPr>
            <a:lstStyle/>
            <a:p>
              <a:pPr marL="0" lvl="0" indent="0" algn="l">
                <a:lnSpc>
                  <a:spcPts val="2664"/>
                </a:lnSpc>
                <a:spcBef>
                  <a:spcPct val="0"/>
                </a:spcBef>
              </a:pPr>
              <a:r>
                <a:rPr lang="en-US" sz="2220" u="none" strike="noStrike">
                  <a:solidFill>
                    <a:srgbClr val="0B234E"/>
                  </a:solidFill>
                  <a:latin typeface="HK Grotesk"/>
                  <a:ea typeface="HK Grotesk"/>
                  <a:cs typeface="HK Grotesk"/>
                  <a:sym typeface="HK Grotesk"/>
                </a:rPr>
                <a:t>The </a:t>
              </a:r>
              <a:r>
                <a:rPr lang="en-US" sz="2220" b="1" u="none" strike="noStrike">
                  <a:solidFill>
                    <a:srgbClr val="0B234E"/>
                  </a:solidFill>
                  <a:latin typeface="HK Grotesk Bold"/>
                  <a:ea typeface="HK Grotesk Bold"/>
                  <a:cs typeface="HK Grotesk Bold"/>
                  <a:sym typeface="HK Grotesk Bold"/>
                </a:rPr>
                <a:t>linear regression approach</a:t>
              </a:r>
              <a:r>
                <a:rPr lang="en-US" sz="2220" u="none" strike="noStrike">
                  <a:solidFill>
                    <a:srgbClr val="0B234E"/>
                  </a:solidFill>
                  <a:latin typeface="HK Grotesk"/>
                  <a:ea typeface="HK Grotesk"/>
                  <a:cs typeface="HK Grotesk"/>
                  <a:sym typeface="HK Grotesk"/>
                </a:rPr>
                <a:t> was chosen for its simplicity, making it easy to communicate insights to stakeholders while establishing a baseline for future comparison with more complex models.</a:t>
              </a:r>
            </a:p>
          </p:txBody>
        </p:sp>
        <p:sp>
          <p:nvSpPr>
            <p:cNvPr id="13" name="TextBox 13"/>
            <p:cNvSpPr txBox="1"/>
            <p:nvPr/>
          </p:nvSpPr>
          <p:spPr>
            <a:xfrm>
              <a:off x="767080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3F5A9A"/>
                  </a:solidFill>
                  <a:latin typeface="HK Grotesk Semi-Bold"/>
                  <a:ea typeface="HK Grotesk Semi-Bold"/>
                  <a:cs typeface="HK Grotesk Semi-Bold"/>
                  <a:sym typeface="HK Grotesk Semi-Bold"/>
                </a:rPr>
                <a:t>Strengths</a:t>
              </a:r>
            </a:p>
          </p:txBody>
        </p:sp>
        <p:sp>
          <p:nvSpPr>
            <p:cNvPr id="14" name="TextBox 14"/>
            <p:cNvSpPr txBox="1"/>
            <p:nvPr/>
          </p:nvSpPr>
          <p:spPr>
            <a:xfrm>
              <a:off x="7670800" y="1273175"/>
              <a:ext cx="5346700" cy="3121025"/>
            </a:xfrm>
            <a:prstGeom prst="rect">
              <a:avLst/>
            </a:prstGeom>
          </p:spPr>
          <p:txBody>
            <a:bodyPr lIns="0" tIns="0" rIns="0" bIns="0" rtlCol="0" anchor="t">
              <a:spAutoFit/>
            </a:bodyPr>
            <a:lstStyle/>
            <a:p>
              <a:pPr marL="0" lvl="0" indent="0" algn="l">
                <a:lnSpc>
                  <a:spcPts val="2664"/>
                </a:lnSpc>
                <a:spcBef>
                  <a:spcPct val="0"/>
                </a:spcBef>
              </a:pPr>
              <a:r>
                <a:rPr lang="en-US" sz="2220" u="none" strike="noStrike">
                  <a:solidFill>
                    <a:srgbClr val="0B234E"/>
                  </a:solidFill>
                  <a:latin typeface="HK Grotesk"/>
                  <a:ea typeface="HK Grotesk"/>
                  <a:cs typeface="HK Grotesk"/>
                  <a:sym typeface="HK Grotesk"/>
                </a:rPr>
                <a:t>Its </a:t>
              </a:r>
              <a:r>
                <a:rPr lang="en-US" sz="2220" b="1" u="none" strike="noStrike">
                  <a:solidFill>
                    <a:srgbClr val="0B234E"/>
                  </a:solidFill>
                  <a:latin typeface="HK Grotesk Bold"/>
                  <a:ea typeface="HK Grotesk Bold"/>
                  <a:cs typeface="HK Grotesk Bold"/>
                  <a:sym typeface="HK Grotesk Bold"/>
                </a:rPr>
                <a:t>strengths lie</a:t>
              </a:r>
              <a:r>
                <a:rPr lang="en-US" sz="2220" u="none" strike="noStrike">
                  <a:solidFill>
                    <a:srgbClr val="0B234E"/>
                  </a:solidFill>
                  <a:latin typeface="HK Grotesk"/>
                  <a:ea typeface="HK Grotesk"/>
                  <a:cs typeface="HK Grotesk"/>
                  <a:sym typeface="HK Grotesk"/>
                </a:rPr>
                <a:t> in straightforward interpretability and ease of explanation, allowing decision-makers to grasp essential trends in historical data without getting bogged down by complexity.</a:t>
              </a:r>
            </a:p>
          </p:txBody>
        </p:sp>
        <p:sp>
          <p:nvSpPr>
            <p:cNvPr id="15" name="TextBox 15"/>
            <p:cNvSpPr txBox="1"/>
            <p:nvPr/>
          </p:nvSpPr>
          <p:spPr>
            <a:xfrm>
              <a:off x="1534160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3F5A9A"/>
                  </a:solidFill>
                  <a:latin typeface="HK Grotesk Semi-Bold"/>
                  <a:ea typeface="HK Grotesk Semi-Bold"/>
                  <a:cs typeface="HK Grotesk Semi-Bold"/>
                  <a:sym typeface="HK Grotesk Semi-Bold"/>
                </a:rPr>
                <a:t>Limitations</a:t>
              </a:r>
            </a:p>
          </p:txBody>
        </p:sp>
        <p:sp>
          <p:nvSpPr>
            <p:cNvPr id="16" name="TextBox 16"/>
            <p:cNvSpPr txBox="1"/>
            <p:nvPr/>
          </p:nvSpPr>
          <p:spPr>
            <a:xfrm>
              <a:off x="15341600" y="1235075"/>
              <a:ext cx="5346700" cy="3121025"/>
            </a:xfrm>
            <a:prstGeom prst="rect">
              <a:avLst/>
            </a:prstGeom>
          </p:spPr>
          <p:txBody>
            <a:bodyPr lIns="0" tIns="0" rIns="0" bIns="0" rtlCol="0" anchor="t">
              <a:spAutoFit/>
            </a:bodyPr>
            <a:lstStyle/>
            <a:p>
              <a:pPr marL="0" lvl="0" indent="0" algn="l">
                <a:lnSpc>
                  <a:spcPts val="2664"/>
                </a:lnSpc>
                <a:spcBef>
                  <a:spcPct val="0"/>
                </a:spcBef>
              </a:pPr>
              <a:r>
                <a:rPr lang="en-US" sz="2220" u="none" strike="noStrike">
                  <a:solidFill>
                    <a:srgbClr val="0B234E"/>
                  </a:solidFill>
                  <a:latin typeface="HK Grotesk"/>
                  <a:ea typeface="HK Grotesk"/>
                  <a:cs typeface="HK Grotesk"/>
                  <a:sym typeface="HK Grotesk"/>
                </a:rPr>
                <a:t>However, the </a:t>
              </a:r>
              <a:r>
                <a:rPr lang="en-US" sz="2220" b="1" u="none" strike="noStrike">
                  <a:solidFill>
                    <a:srgbClr val="0B234E"/>
                  </a:solidFill>
                  <a:latin typeface="HK Grotesk Bold"/>
                  <a:ea typeface="HK Grotesk Bold"/>
                  <a:cs typeface="HK Grotesk Bold"/>
                  <a:sym typeface="HK Grotesk Bold"/>
                </a:rPr>
                <a:t>method's limitations</a:t>
              </a:r>
              <a:r>
                <a:rPr lang="en-US" sz="2220" u="none" strike="noStrike">
                  <a:solidFill>
                    <a:srgbClr val="0B234E"/>
                  </a:solidFill>
                  <a:latin typeface="HK Grotesk"/>
                  <a:ea typeface="HK Grotesk"/>
                  <a:cs typeface="HK Grotesk"/>
                  <a:sym typeface="HK Grotesk"/>
                </a:rPr>
                <a:t> include a tendency to overlook nonlinear relationships, which can lead to inaccurate predictions, especially when dealing with more complex datasets over time.</a:t>
              </a:r>
            </a:p>
          </p:txBody>
        </p:sp>
      </p:grpSp>
      <p:grpSp>
        <p:nvGrpSpPr>
          <p:cNvPr id="17" name="Group 17"/>
          <p:cNvGrpSpPr/>
          <p:nvPr/>
        </p:nvGrpSpPr>
        <p:grpSpPr>
          <a:xfrm>
            <a:off x="1385888" y="1028700"/>
            <a:ext cx="11520100" cy="2209800"/>
            <a:chOff x="0" y="0"/>
            <a:chExt cx="15360133" cy="2946400"/>
          </a:xfrm>
        </p:grpSpPr>
        <p:sp>
          <p:nvSpPr>
            <p:cNvPr id="18" name="TextBox 18"/>
            <p:cNvSpPr txBox="1"/>
            <p:nvPr/>
          </p:nvSpPr>
          <p:spPr>
            <a:xfrm>
              <a:off x="0" y="171450"/>
              <a:ext cx="15360133" cy="1779270"/>
            </a:xfrm>
            <a:prstGeom prst="rect">
              <a:avLst/>
            </a:prstGeom>
          </p:spPr>
          <p:txBody>
            <a:bodyPr lIns="0" tIns="0" rIns="0" bIns="0" rtlCol="0" anchor="t">
              <a:spAutoFit/>
            </a:bodyPr>
            <a:lstStyle/>
            <a:p>
              <a:pPr marL="0" lvl="0" indent="0" algn="l">
                <a:lnSpc>
                  <a:spcPts val="9600"/>
                </a:lnSpc>
              </a:pPr>
              <a:r>
                <a:rPr lang="en-US" sz="9600" spc="-192">
                  <a:solidFill>
                    <a:srgbClr val="FFFFFF"/>
                  </a:solidFill>
                  <a:latin typeface="Archivo Narrow"/>
                  <a:ea typeface="Archivo Narrow"/>
                  <a:cs typeface="Archivo Narrow"/>
                  <a:sym typeface="Archivo Narrow"/>
                </a:rPr>
                <a:t>Linear Regression</a:t>
              </a:r>
            </a:p>
          </p:txBody>
        </p:sp>
        <p:sp>
          <p:nvSpPr>
            <p:cNvPr id="19" name="TextBox 19"/>
            <p:cNvSpPr txBox="1"/>
            <p:nvPr/>
          </p:nvSpPr>
          <p:spPr>
            <a:xfrm>
              <a:off x="0" y="2387600"/>
              <a:ext cx="15360133"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3F5A9A"/>
                  </a:solidFill>
                  <a:latin typeface="HK Grotesk Semi-Bold"/>
                  <a:ea typeface="HK Grotesk Semi-Bold"/>
                  <a:cs typeface="HK Grotesk Semi-Bold"/>
                  <a:sym typeface="HK Grotesk Semi-Bold"/>
                </a:rPr>
                <a:t>Exploring Simplicity and Interpretability</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TotalTime>
  <Words>802</Words>
  <Application>Microsoft Office PowerPoint</Application>
  <PresentationFormat>Custom</PresentationFormat>
  <Paragraphs>65</Paragraphs>
  <Slides>18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HK Grotesk</vt:lpstr>
      <vt:lpstr>Calibri</vt:lpstr>
      <vt:lpstr>HK Grotesk Light</vt:lpstr>
      <vt:lpstr>HK Grotesk Bold</vt:lpstr>
      <vt:lpstr>Archivo Narrow</vt:lpstr>
      <vt:lpstr>Archivo Narrow Bold</vt:lpstr>
      <vt:lpstr>Archive</vt:lpstr>
      <vt:lpstr>HK Grotesk Semi-Bold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 Predicting Future Reliability</dc:title>
  <dc:description>Presentation - Predicting Future Reliability</dc:description>
  <cp:lastModifiedBy>Tj Davidson</cp:lastModifiedBy>
  <cp:revision>7</cp:revision>
  <dcterms:created xsi:type="dcterms:W3CDTF">2006-08-16T00:00:00Z</dcterms:created>
  <dcterms:modified xsi:type="dcterms:W3CDTF">2025-10-22T18:51:25Z</dcterms:modified>
  <dc:identifier>DAG2hs2SI0Y</dc:identifier>
</cp:coreProperties>
</file>

<file path=docProps/thumbnail.jpeg>
</file>